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1.xml" ContentType="application/vnd.openxmlformats-officedocument.themeOverride+xml"/>
  <Override PartName="/ppt/charts/chart18.xml" ContentType="application/vnd.openxmlformats-officedocument.drawingml.chart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5466" r:id="rId2"/>
    <p:sldMasterId id="2147485488" r:id="rId3"/>
    <p:sldMasterId id="2147485504" r:id="rId4"/>
  </p:sldMasterIdLst>
  <p:notesMasterIdLst>
    <p:notesMasterId r:id="rId22"/>
  </p:notesMasterIdLst>
  <p:handoutMasterIdLst>
    <p:handoutMasterId r:id="rId23"/>
  </p:handoutMasterIdLst>
  <p:sldIdLst>
    <p:sldId id="779" r:id="rId5"/>
    <p:sldId id="887" r:id="rId6"/>
    <p:sldId id="888" r:id="rId7"/>
    <p:sldId id="877" r:id="rId8"/>
    <p:sldId id="876" r:id="rId9"/>
    <p:sldId id="878" r:id="rId10"/>
    <p:sldId id="879" r:id="rId11"/>
    <p:sldId id="880" r:id="rId12"/>
    <p:sldId id="881" r:id="rId13"/>
    <p:sldId id="884" r:id="rId14"/>
    <p:sldId id="882" r:id="rId15"/>
    <p:sldId id="883" r:id="rId16"/>
    <p:sldId id="889" r:id="rId17"/>
    <p:sldId id="890" r:id="rId18"/>
    <p:sldId id="892" r:id="rId19"/>
    <p:sldId id="805" r:id="rId20"/>
    <p:sldId id="891" r:id="rId2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2"/>
    <a:srgbClr val="FFFFFF"/>
    <a:srgbClr val="000066"/>
    <a:srgbClr val="009900"/>
    <a:srgbClr val="0000AC"/>
    <a:srgbClr val="85C2FF"/>
    <a:srgbClr val="FA48D8"/>
    <a:srgbClr val="0070C0"/>
    <a:srgbClr val="5E9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96610" autoAdjust="0"/>
  </p:normalViewPr>
  <p:slideViewPr>
    <p:cSldViewPr>
      <p:cViewPr varScale="1">
        <p:scale>
          <a:sx n="75" d="100"/>
          <a:sy n="75" d="100"/>
        </p:scale>
        <p:origin x="-16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8"/>
    </p:cViewPr>
  </p:sorterViewPr>
  <p:notesViewPr>
    <p:cSldViewPr>
      <p:cViewPr varScale="1">
        <p:scale>
          <a:sx n="82" d="100"/>
          <a:sy n="82" d="100"/>
        </p:scale>
        <p:origin x="3972" y="7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lexey.Khots\&#1052;&#1086;&#1080;%20&#1076;&#1086;&#1082;&#1091;&#1084;&#1077;&#1085;&#1090;&#1099;\&#1043;&#1088;&#1072;&#1085;&#1090;&#1099;%20&#1089;&#1091;&#1073;&#1098;&#1077;&#1082;&#1090;&#1072;&#1084;%20&#1056;&#1060;\15_&#1072;&#1085;&#1072;&#1083;&#1080;&#1079;\2010\&#1040;&#1085;&#1072;&#1083;&#1080;&#1090;&#1080;&#1082;&#1072;\&#1089;&#1090;&#1088;&#1072;&#1085;&#1080;&#1094;&#1072;%2029.xls" TargetMode="External"/><Relationship Id="rId1" Type="http://schemas.openxmlformats.org/officeDocument/2006/relationships/themeOverride" Target="../theme/themeOverride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lexey.Khots\&#1052;&#1086;&#1080;%20&#1076;&#1086;&#1082;&#1091;&#1084;&#1077;&#1085;&#1090;&#1099;\&#1043;&#1088;&#1072;&#1085;&#1090;&#1099;%20&#1089;&#1091;&#1073;&#1098;&#1077;&#1082;&#1090;&#1072;&#1084;%20&#1056;&#1060;\15_&#1072;&#1085;&#1072;&#1083;&#1080;&#1079;\2010\&#1040;&#1085;&#1072;&#1083;&#1080;&#1090;&#1080;&#1082;&#1072;\&#1089;&#1090;&#1088;&#1072;&#1085;&#1080;&#1094;&#1072;%2029.xls" TargetMode="External"/><Relationship Id="rId1" Type="http://schemas.openxmlformats.org/officeDocument/2006/relationships/themeOverride" Target="../theme/themeOverride2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199" i="1" dirty="0" smtClean="0">
                <a:solidFill>
                  <a:schemeClr val="tx2">
                    <a:lumMod val="50000"/>
                  </a:schemeClr>
                </a:solidFill>
              </a:rPr>
              <a:t>Трудоустройство</a:t>
            </a:r>
            <a:r>
              <a:rPr lang="ru-RU" sz="1199" i="1" baseline="0" dirty="0" smtClean="0">
                <a:solidFill>
                  <a:schemeClr val="tx2">
                    <a:lumMod val="50000"/>
                  </a:schemeClr>
                </a:solidFill>
              </a:rPr>
              <a:t> граждан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1998079777519173"/>
          <c:y val="8.406476391627973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733458773154407"/>
          <c:y val="0.15353922119489574"/>
          <c:w val="0.76271457658542496"/>
          <c:h val="0.43849277011713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Численность зарегистрированных  безработных, тыс. человек</c:v>
                </c:pt>
              </c:strCache>
            </c:strRef>
          </c:tx>
          <c:spPr>
            <a:gradFill>
              <a:gsLst>
                <a:gs pos="0">
                  <a:srgbClr val="00B050">
                    <a:lumMod val="50000"/>
                  </a:srgbClr>
                </a:gs>
                <a:gs pos="50000">
                  <a:schemeClr val="accent3"/>
                </a:gs>
                <a:gs pos="100000">
                  <a:srgbClr val="00B050">
                    <a:lumMod val="50000"/>
                  </a:srgbClr>
                </a:gs>
              </a:gsLst>
              <a:lin ang="0" scaled="0"/>
            </a:gra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9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01.01.2011</c:v>
                </c:pt>
                <c:pt idx="1">
                  <c:v>01.01.2012</c:v>
                </c:pt>
                <c:pt idx="2">
                  <c:v>01.01.2013</c:v>
                </c:pt>
                <c:pt idx="3">
                  <c:v>01.01.2014</c:v>
                </c:pt>
                <c:pt idx="4">
                  <c:v>01.01.2015</c:v>
                </c:pt>
                <c:pt idx="5">
                  <c:v>01.01.2016</c:v>
                </c:pt>
              </c:strCache>
            </c:strRef>
          </c:cat>
          <c:val>
            <c:numRef>
              <c:f>Лист1!$B$2:$G$2</c:f>
              <c:numCache>
                <c:formatCode>0.0</c:formatCode>
                <c:ptCount val="6"/>
                <c:pt idx="0">
                  <c:v>9.9</c:v>
                </c:pt>
                <c:pt idx="1">
                  <c:v>8</c:v>
                </c:pt>
                <c:pt idx="2">
                  <c:v>5.3</c:v>
                </c:pt>
                <c:pt idx="3">
                  <c:v>4.2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Количество вакансий, тыс. единиц</c:v>
                </c:pt>
              </c:strCache>
            </c:strRef>
          </c:tx>
          <c:spPr>
            <a:gradFill>
              <a:gsLst>
                <a:gs pos="0">
                  <a:srgbClr val="0000FF">
                    <a:lumMod val="50000"/>
                  </a:srgbClr>
                </a:gs>
                <a:gs pos="50000">
                  <a:srgbClr val="0000FF"/>
                </a:gs>
                <a:gs pos="100000">
                  <a:srgbClr val="0000FF">
                    <a:lumMod val="50000"/>
                  </a:srgbClr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999" b="1" i="0" u="none" strike="noStrike" kern="1200" baseline="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01.01.2011</c:v>
                </c:pt>
                <c:pt idx="1">
                  <c:v>01.01.2012</c:v>
                </c:pt>
                <c:pt idx="2">
                  <c:v>01.01.2013</c:v>
                </c:pt>
                <c:pt idx="3">
                  <c:v>01.01.2014</c:v>
                </c:pt>
                <c:pt idx="4">
                  <c:v>01.01.2015</c:v>
                </c:pt>
                <c:pt idx="5">
                  <c:v>01.01.2016</c:v>
                </c:pt>
              </c:strCache>
            </c:strRef>
          </c:cat>
          <c:val>
            <c:numRef>
              <c:f>Лист1!$B$3:$G$3</c:f>
              <c:numCache>
                <c:formatCode>0.0</c:formatCode>
                <c:ptCount val="6"/>
                <c:pt idx="0">
                  <c:v>15.6</c:v>
                </c:pt>
                <c:pt idx="1">
                  <c:v>22.1</c:v>
                </c:pt>
                <c:pt idx="2">
                  <c:v>20.6</c:v>
                </c:pt>
                <c:pt idx="3">
                  <c:v>13.4</c:v>
                </c:pt>
                <c:pt idx="4">
                  <c:v>14.2</c:v>
                </c:pt>
                <c:pt idx="5">
                  <c:v>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436352"/>
        <c:axId val="72479104"/>
      </c:barChart>
      <c:lineChart>
        <c:grouping val="standard"/>
        <c:varyColors val="0"/>
        <c:ser>
          <c:idx val="2"/>
          <c:order val="2"/>
          <c:tx>
            <c:strRef>
              <c:f>Лист1!$A$4</c:f>
              <c:strCache>
                <c:ptCount val="1"/>
                <c:pt idx="0">
                  <c:v>Коэффициент напряжённости, %</c:v>
                </c:pt>
              </c:strCache>
            </c:strRef>
          </c:tx>
          <c:spPr>
            <a:ln w="34925">
              <a:solidFill>
                <a:schemeClr val="accent5"/>
              </a:solidFill>
            </a:ln>
          </c:spPr>
          <c:marker>
            <c:symbol val="diamond"/>
            <c:size val="5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dLbls>
            <c:dLbl>
              <c:idx val="0"/>
              <c:layout>
                <c:manualLayout>
                  <c:x val="-2.8030833917309039E-2"/>
                  <c:y val="-3.3074703906526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440084092501754E-2"/>
                  <c:y val="-3.2557748888774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834138024267689E-2"/>
                  <c:y val="-4.0826424865406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833917309039945E-2"/>
                  <c:y val="-3.0283862995200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227750525578137E-2"/>
                  <c:y val="-3.4418200983516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637000700770747E-2"/>
                  <c:y val="3.72090418948419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/>
                    </a:solidFill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01.01.2011</c:v>
                </c:pt>
                <c:pt idx="1">
                  <c:v>01.01.2012</c:v>
                </c:pt>
                <c:pt idx="2">
                  <c:v>01.01.2013</c:v>
                </c:pt>
                <c:pt idx="3">
                  <c:v>01.01.2014</c:v>
                </c:pt>
                <c:pt idx="4">
                  <c:v>01.01.2015</c:v>
                </c:pt>
                <c:pt idx="5">
                  <c:v>01.01.2016</c:v>
                </c:pt>
              </c:strCache>
            </c:strRef>
          </c:cat>
          <c:val>
            <c:numRef>
              <c:f>Лист1!$B$4:$G$4</c:f>
              <c:numCache>
                <c:formatCode>0.0</c:formatCode>
                <c:ptCount val="6"/>
                <c:pt idx="0">
                  <c:v>0.7</c:v>
                </c:pt>
                <c:pt idx="1">
                  <c:v>0.5</c:v>
                </c:pt>
                <c:pt idx="2">
                  <c:v>0.4</c:v>
                </c:pt>
                <c:pt idx="3">
                  <c:v>0.5</c:v>
                </c:pt>
                <c:pt idx="4">
                  <c:v>0.5</c:v>
                </c:pt>
                <c:pt idx="5">
                  <c:v>0.8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Коэффициент напряжённости (отношение численности безработных по МОТ к числу вакансий), %*</c:v>
                </c:pt>
              </c:strCache>
            </c:strRef>
          </c:tx>
          <c:spPr>
            <a:ln w="34925"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7.2740014015416979E-2"/>
                  <c:y val="-3.8242626391920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299929922915204E-2"/>
                  <c:y val="-3.8242626391920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512263489838821E-2"/>
                  <c:y val="-4.23772899186609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307638402242464E-2"/>
                  <c:y val="-3.6175457397763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701471618780659E-2"/>
                  <c:y val="-4.4444133374394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424667133847335E-2"/>
                  <c:y val="1.2403013964947324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01.01.2011</c:v>
                </c:pt>
                <c:pt idx="1">
                  <c:v>01.01.2012</c:v>
                </c:pt>
                <c:pt idx="2">
                  <c:v>01.01.2013</c:v>
                </c:pt>
                <c:pt idx="3">
                  <c:v>01.01.2014</c:v>
                </c:pt>
                <c:pt idx="4">
                  <c:v>01.01.2015</c:v>
                </c:pt>
                <c:pt idx="5">
                  <c:v>01.01.2016</c:v>
                </c:pt>
              </c:strCache>
            </c:strRef>
          </c:cat>
          <c:val>
            <c:numRef>
              <c:f>Лист1!$B$5:$G$5</c:f>
              <c:numCache>
                <c:formatCode>0.0</c:formatCode>
                <c:ptCount val="6"/>
                <c:pt idx="0">
                  <c:v>3.6</c:v>
                </c:pt>
                <c:pt idx="1">
                  <c:v>2.6</c:v>
                </c:pt>
                <c:pt idx="2">
                  <c:v>2.2999999999999998</c:v>
                </c:pt>
                <c:pt idx="3">
                  <c:v>2.9</c:v>
                </c:pt>
                <c:pt idx="4">
                  <c:v>3</c:v>
                </c:pt>
                <c:pt idx="5">
                  <c:v>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481024"/>
        <c:axId val="72482816"/>
      </c:lineChart>
      <c:catAx>
        <c:axId val="7243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99" b="1"/>
            </a:pPr>
            <a:endParaRPr lang="ru-RU"/>
          </a:p>
        </c:txPr>
        <c:crossAx val="72479104"/>
        <c:crosses val="autoZero"/>
        <c:auto val="1"/>
        <c:lblAlgn val="ctr"/>
        <c:lblOffset val="100"/>
        <c:noMultiLvlLbl val="0"/>
      </c:catAx>
      <c:valAx>
        <c:axId val="724791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ru-RU" sz="800" dirty="0" smtClean="0"/>
                  <a:t>тыс. человек</a:t>
                </a:r>
                <a:r>
                  <a:rPr lang="ru-RU" sz="800" baseline="0" dirty="0" smtClean="0"/>
                  <a:t>, единиц</a:t>
                </a:r>
                <a:endParaRPr lang="ru-RU" sz="800" dirty="0"/>
              </a:p>
            </c:rich>
          </c:tx>
          <c:layout>
            <c:manualLayout>
              <c:xMode val="edge"/>
              <c:yMode val="edge"/>
              <c:x val="1.6823135370167028E-2"/>
              <c:y val="0.1544510543212947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2436352"/>
        <c:crosses val="autoZero"/>
        <c:crossBetween val="between"/>
        <c:majorUnit val="10"/>
      </c:valAx>
      <c:catAx>
        <c:axId val="72481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2482816"/>
        <c:crosses val="autoZero"/>
        <c:auto val="1"/>
        <c:lblAlgn val="ctr"/>
        <c:lblOffset val="100"/>
        <c:noMultiLvlLbl val="0"/>
      </c:catAx>
      <c:valAx>
        <c:axId val="7248281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800" dirty="0" smtClean="0"/>
                  <a:t>%</a:t>
                </a:r>
                <a:endParaRPr lang="ru-RU" sz="800" dirty="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2481024"/>
        <c:crosses val="max"/>
        <c:crossBetween val="between"/>
        <c:majorUnit val="0.5"/>
      </c:valAx>
      <c:spPr>
        <a:noFill/>
        <a:ln w="25371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899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899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899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66670692491846895"/>
          <c:w val="0.9779677645409951"/>
          <c:h val="0.30435270916332485"/>
        </c:manualLayout>
      </c:layout>
      <c:overlay val="0"/>
      <c:txPr>
        <a:bodyPr/>
        <a:lstStyle/>
        <a:p>
          <a:pPr>
            <a:defRPr sz="899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i="1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</a:rPr>
              <a:t>Инвестиции в основной капитал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7269243135982363"/>
          <c:y val="2.254169116343309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517759039745981"/>
          <c:y val="0.12713760913994138"/>
          <c:w val="0.77238459951441152"/>
          <c:h val="0.481739106090170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Инвестиции за исключением бюджетных средств, млрд. рублей*</c:v>
                </c:pt>
              </c:strCache>
            </c:strRef>
          </c:tx>
          <c:spPr>
            <a:gradFill>
              <a:gsLst>
                <a:gs pos="0">
                  <a:srgbClr val="00B050">
                    <a:lumMod val="50000"/>
                  </a:srgbClr>
                </a:gs>
                <a:gs pos="50000">
                  <a:srgbClr val="00B050"/>
                </a:gs>
                <a:gs pos="100000">
                  <a:schemeClr val="accent3">
                    <a:lumMod val="50000"/>
                  </a:schemeClr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474.8</c:v>
                </c:pt>
                <c:pt idx="1">
                  <c:v>605.79999999999995</c:v>
                </c:pt>
                <c:pt idx="2" formatCode="#,##0.0">
                  <c:v>638.5</c:v>
                </c:pt>
                <c:pt idx="3" formatCode="#,##0.0">
                  <c:v>684.3</c:v>
                </c:pt>
                <c:pt idx="4" formatCode="#,##0.0">
                  <c:v>678.5</c:v>
                </c:pt>
                <c:pt idx="5">
                  <c:v>882.7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Инвестиции за счёт бюджетных средств, млрд. рублей</c:v>
                </c:pt>
              </c:strCache>
            </c:strRef>
          </c:tx>
          <c:spPr>
            <a:gradFill>
              <a:gsLst>
                <a:gs pos="0">
                  <a:srgbClr val="0000FF">
                    <a:lumMod val="50000"/>
                  </a:srgbClr>
                </a:gs>
                <a:gs pos="50000">
                  <a:srgbClr val="0000FF"/>
                </a:gs>
                <a:gs pos="100000">
                  <a:schemeClr val="tx2">
                    <a:lumMod val="50000"/>
                  </a:schemeClr>
                </a:gs>
              </a:gsLst>
              <a:lin ang="0" scaled="0"/>
            </a:gradFill>
          </c:spPr>
          <c:invertIfNegative val="0"/>
          <c:cat>
            <c:strRef>
              <c:f>Лист1!$B$1:$G$1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32.4</c:v>
                </c:pt>
                <c:pt idx="1">
                  <c:v>31.2</c:v>
                </c:pt>
                <c:pt idx="2" formatCode="#,##0.0">
                  <c:v>32.6</c:v>
                </c:pt>
                <c:pt idx="3" formatCode="#,##0.0">
                  <c:v>34.5</c:v>
                </c:pt>
                <c:pt idx="4" formatCode="#,##0.0">
                  <c:v>30.7</c:v>
                </c:pt>
                <c:pt idx="5">
                  <c:v>23.2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.</c:v>
                </c:pt>
              </c:strCache>
            </c:strRef>
          </c:tx>
          <c:spPr>
            <a:noFill/>
            <a:ln w="34925"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5.43310891657953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350424405365161E-3"/>
                  <c:y val="8.19603986186867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350424405365161E-3"/>
                  <c:y val="7.20777031344905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350424405365161E-3"/>
                  <c:y val="9.5034977122150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4700848810730323E-3"/>
                  <c:y val="8.93395550048263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0.124496218673048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</c:strCache>
            </c:strRef>
          </c:cat>
          <c:val>
            <c:numRef>
              <c:f>Лист1!$B$4:$G$4</c:f>
              <c:numCache>
                <c:formatCode>0.0</c:formatCode>
                <c:ptCount val="6"/>
                <c:pt idx="0" formatCode="General">
                  <c:v>507.2</c:v>
                </c:pt>
                <c:pt idx="1">
                  <c:v>637</c:v>
                </c:pt>
                <c:pt idx="2" formatCode="#,##0.0">
                  <c:v>671.1</c:v>
                </c:pt>
                <c:pt idx="3" formatCode="#,##0.0">
                  <c:v>718.9</c:v>
                </c:pt>
                <c:pt idx="4" formatCode="#,##0.0">
                  <c:v>709.4</c:v>
                </c:pt>
                <c:pt idx="5" formatCode="#,##0.0">
                  <c:v>905.9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76217728"/>
        <c:axId val="76694656"/>
      </c:barChart>
      <c:lineChart>
        <c:grouping val="standard"/>
        <c:varyColors val="0"/>
        <c:ser>
          <c:idx val="3"/>
          <c:order val="3"/>
          <c:tx>
            <c:strRef>
              <c:f>Лист1!$A$5</c:f>
              <c:strCache>
                <c:ptCount val="1"/>
                <c:pt idx="0">
                  <c:v>Индекс физического объёма Югра, %</c:v>
                </c:pt>
              </c:strCache>
            </c:strRef>
          </c:tx>
          <c:spPr>
            <a:ln w="31750">
              <a:solidFill>
                <a:schemeClr val="accent4"/>
              </a:solidFill>
            </a:ln>
          </c:spPr>
          <c:marker>
            <c:symbol val="diamond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1"/>
              <c:layout>
                <c:manualLayout>
                  <c:x val="-5.4728199235135742E-2"/>
                  <c:y val="-2.9951481187092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463241675672155E-2"/>
                  <c:y val="5.8936785561697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0198284116208825E-2"/>
                  <c:y val="-4.5410310186881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859823690980694E-2"/>
                  <c:y val="4.7342663811855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4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</c:strCache>
            </c:str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108.8</c:v>
                </c:pt>
                <c:pt idx="1">
                  <c:v>117.2</c:v>
                </c:pt>
                <c:pt idx="2" formatCode="#,##0.0">
                  <c:v>105.4</c:v>
                </c:pt>
                <c:pt idx="3" formatCode="#,##0.0">
                  <c:v>101.3</c:v>
                </c:pt>
                <c:pt idx="4" formatCode="#,##0.0">
                  <c:v>92.4</c:v>
                </c:pt>
                <c:pt idx="5" formatCode="#,##0.0">
                  <c:v>110.6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Индекс физического объёма Россия, %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2"/>
              <c:layout>
                <c:manualLayout>
                  <c:x val="-6.0198284116208721E-2"/>
                  <c:y val="-4.7342663811855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859823690980694E-2"/>
                  <c:y val="-4.3477956561907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5244441726152044E-2"/>
                  <c:y val="-3.96132493119603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endParaRPr lang="en-US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</c:strCache>
            </c:strRef>
          </c:cat>
          <c:val>
            <c:numRef>
              <c:f>Лист1!$B$6:$G$6</c:f>
              <c:numCache>
                <c:formatCode>General</c:formatCode>
                <c:ptCount val="6"/>
                <c:pt idx="0">
                  <c:v>106.3</c:v>
                </c:pt>
                <c:pt idx="1">
                  <c:v>110.8</c:v>
                </c:pt>
                <c:pt idx="2" formatCode="#,##0.0">
                  <c:v>106.8</c:v>
                </c:pt>
                <c:pt idx="3" formatCode="#,##0.0">
                  <c:v>100.8</c:v>
                </c:pt>
                <c:pt idx="4" formatCode="#,##0.0">
                  <c:v>97.3</c:v>
                </c:pt>
                <c:pt idx="5">
                  <c:v>91.6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714368"/>
        <c:axId val="76696192"/>
      </c:lineChart>
      <c:catAx>
        <c:axId val="7621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6694656"/>
        <c:crosses val="autoZero"/>
        <c:auto val="1"/>
        <c:lblAlgn val="ctr"/>
        <c:lblOffset val="100"/>
        <c:noMultiLvlLbl val="0"/>
      </c:catAx>
      <c:valAx>
        <c:axId val="76694656"/>
        <c:scaling>
          <c:orientation val="minMax"/>
          <c:max val="14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6217728"/>
        <c:crosses val="autoZero"/>
        <c:crossBetween val="between"/>
      </c:valAx>
      <c:valAx>
        <c:axId val="76696192"/>
        <c:scaling>
          <c:orientation val="minMax"/>
          <c:max val="12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6714368"/>
        <c:crosses val="max"/>
        <c:crossBetween val="between"/>
      </c:valAx>
      <c:catAx>
        <c:axId val="76714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6696192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txPr>
          <a:bodyPr/>
          <a:lstStyle/>
          <a:p>
            <a:pPr>
              <a:defRPr sz="900" b="1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6.6146893745539406E-2"/>
          <c:y val="0.67440754342165965"/>
          <c:w val="0.9032615488782233"/>
          <c:h val="0.30240421307865623"/>
        </c:manualLayout>
      </c:layout>
      <c:overlay val="0"/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337192955037547E-2"/>
          <c:y val="5.9581877047290011E-2"/>
          <c:w val="0.89870190985459963"/>
          <c:h val="0.6930047332561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Производство яиц, млн. штук</c:v>
                </c:pt>
              </c:strCache>
            </c:strRef>
          </c:tx>
          <c:spPr>
            <a:gradFill>
              <a:gsLst>
                <a:gs pos="0">
                  <a:srgbClr val="0000FF">
                    <a:lumMod val="50000"/>
                  </a:srgbClr>
                </a:gs>
                <a:gs pos="50000">
                  <a:schemeClr val="tx2"/>
                </a:gs>
                <a:gs pos="100000">
                  <a:srgbClr val="0000FF">
                    <a:lumMod val="50000"/>
                  </a:srgbClr>
                </a:gs>
              </a:gsLst>
              <a:lin ang="0" scaled="0"/>
            </a:gradFill>
            <a:ln w="12954">
              <a:noFill/>
              <a:prstDash val="solid"/>
            </a:ln>
          </c:spPr>
          <c:invertIfNegative val="0"/>
          <c:dLbls>
            <c:numFmt formatCode="0" sourceLinked="0"/>
            <c:spPr>
              <a:noFill/>
              <a:ln w="25909">
                <a:noFill/>
              </a:ln>
            </c:spPr>
            <c:txPr>
              <a:bodyPr rot="0" vert="horz"/>
              <a:lstStyle/>
              <a:p>
                <a:pPr algn="ctr">
                  <a:defRPr sz="1000" b="1">
                    <a:solidFill>
                      <a:srgbClr val="002060"/>
                    </a:solidFill>
                    <a:latin typeface="+mn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6"/>
                <c:pt idx="0">
                  <c:v>23.3</c:v>
                </c:pt>
                <c:pt idx="1">
                  <c:v>35</c:v>
                </c:pt>
                <c:pt idx="2">
                  <c:v>26</c:v>
                </c:pt>
                <c:pt idx="3">
                  <c:v>35</c:v>
                </c:pt>
                <c:pt idx="4">
                  <c:v>32</c:v>
                </c:pt>
                <c:pt idx="5">
                  <c:v>47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>
              <a:gsLst>
                <a:gs pos="0">
                  <a:srgbClr val="FFFF00">
                    <a:lumMod val="50000"/>
                  </a:srgbClr>
                </a:gs>
                <a:gs pos="50000">
                  <a:schemeClr val="accent5"/>
                </a:gs>
                <a:gs pos="100000">
                  <a:srgbClr val="FFFF00">
                    <a:lumMod val="50000"/>
                  </a:srgbClr>
                </a:gs>
              </a:gsLst>
              <a:lin ang="0" scaled="0"/>
            </a:gradFill>
            <a:ln w="12954">
              <a:noFill/>
              <a:prstDash val="solid"/>
            </a:ln>
          </c:spPr>
          <c:invertIfNegative val="0"/>
          <c:dLbls>
            <c:numFmt formatCode="0" sourceLinked="0"/>
            <c:spPr>
              <a:noFill/>
              <a:ln w="25909">
                <a:noFill/>
              </a:ln>
            </c:spPr>
            <c:txPr>
              <a:bodyPr rot="0" vert="horz"/>
              <a:lstStyle/>
              <a:p>
                <a:pPr algn="ctr"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Sheet1!$B$3:$L$3</c:f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Производство молока, тыс.тонн</c:v>
                </c:pt>
              </c:strCache>
            </c:strRef>
          </c:tx>
          <c:spPr>
            <a:gradFill>
              <a:gsLst>
                <a:gs pos="0">
                  <a:srgbClr val="FF0000">
                    <a:lumMod val="50000"/>
                  </a:srgbClr>
                </a:gs>
                <a:gs pos="50000">
                  <a:schemeClr val="accent2"/>
                </a:gs>
                <a:gs pos="100000">
                  <a:srgbClr val="FF0000">
                    <a:lumMod val="50000"/>
                  </a:srgbClr>
                </a:gs>
              </a:gsLst>
              <a:lin ang="0" scaled="0"/>
            </a:gradFill>
            <a:ln w="12954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109349010190279E-2"/>
                  <c:y val="6.97167468958260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28747920815345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287479208153454E-2"/>
                  <c:y val="6.97167468958260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272973055283348E-3"/>
                  <c:y val="-3.05016039661712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4656094061145246E-3"/>
                  <c:y val="6.97167468958260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6437396040762014E-3"/>
                  <c:y val="-1.045751203437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6437396040762014E-3"/>
                  <c:y val="-1.045751203437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25909">
                <a:noFill/>
              </a:ln>
            </c:spPr>
            <c:txPr>
              <a:bodyPr rot="0" vert="horz"/>
              <a:lstStyle/>
              <a:p>
                <a:pPr algn="ctr">
                  <a:defRPr sz="1000" b="1">
                    <a:solidFill>
                      <a:schemeClr val="accent2"/>
                    </a:solidFill>
                    <a:latin typeface="+mn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6"/>
                <c:pt idx="0">
                  <c:v>21.6</c:v>
                </c:pt>
                <c:pt idx="1">
                  <c:v>22</c:v>
                </c:pt>
                <c:pt idx="2">
                  <c:v>24</c:v>
                </c:pt>
                <c:pt idx="3">
                  <c:v>26</c:v>
                </c:pt>
                <c:pt idx="4">
                  <c:v>27</c:v>
                </c:pt>
                <c:pt idx="5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Производство скота и птицы на убой, тыс.тонн</c:v>
                </c:pt>
              </c:strCache>
            </c:strRef>
          </c:tx>
          <c:spPr>
            <a:gradFill>
              <a:gsLst>
                <a:gs pos="0">
                  <a:srgbClr val="00B050">
                    <a:lumMod val="50000"/>
                  </a:srgbClr>
                </a:gs>
                <a:gs pos="50000">
                  <a:schemeClr val="accent3"/>
                </a:gs>
                <a:gs pos="100000">
                  <a:srgbClr val="00B050">
                    <a:lumMod val="50000"/>
                  </a:srgbClr>
                </a:gs>
              </a:gsLst>
              <a:lin ang="0" scaled="0"/>
            </a:gradFill>
            <a:ln w="12954">
              <a:noFill/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1.1287479208153454E-2"/>
                  <c:y val="1.04572375589909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noFill/>
              <a:ln w="25909">
                <a:noFill/>
              </a:ln>
            </c:spPr>
            <c:txPr>
              <a:bodyPr rot="0" vert="horz"/>
              <a:lstStyle/>
              <a:p>
                <a:pPr algn="ctr">
                  <a:defRPr sz="1000" b="1">
                    <a:solidFill>
                      <a:schemeClr val="accent3">
                        <a:lumMod val="75000"/>
                      </a:schemeClr>
                    </a:solidFill>
                    <a:latin typeface="+mn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6"/>
                <c:pt idx="0">
                  <c:v>7.9</c:v>
                </c:pt>
                <c:pt idx="1">
                  <c:v>10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526336"/>
        <c:axId val="76527872"/>
      </c:barChart>
      <c:catAx>
        <c:axId val="7652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36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1">
                <a:latin typeface="+mn-lt"/>
              </a:defRPr>
            </a:pPr>
            <a:endParaRPr lang="ru-RU"/>
          </a:p>
        </c:txPr>
        <c:crossAx val="76527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652787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236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1">
                <a:latin typeface="+mn-lt"/>
              </a:defRPr>
            </a:pPr>
            <a:endParaRPr lang="ru-RU"/>
          </a:p>
        </c:txPr>
        <c:crossAx val="76526336"/>
        <c:crosses val="autoZero"/>
        <c:crossBetween val="between"/>
      </c:valAx>
      <c:spPr>
        <a:noFill/>
        <a:ln w="25386">
          <a:noFill/>
        </a:ln>
      </c:spPr>
    </c:plotArea>
    <c:legend>
      <c:legendPos val="b"/>
      <c:layout>
        <c:manualLayout>
          <c:xMode val="edge"/>
          <c:yMode val="edge"/>
          <c:x val="6.2799868077522664E-2"/>
          <c:y val="0.8428083989501316"/>
          <c:w val="0.82278984188571169"/>
          <c:h val="0.13736587074295545"/>
        </c:manualLayout>
      </c:layout>
      <c:overlay val="0"/>
      <c:spPr>
        <a:noFill/>
        <a:ln w="25909">
          <a:noFill/>
        </a:ln>
      </c:spPr>
      <c:txPr>
        <a:bodyPr/>
        <a:lstStyle/>
        <a:p>
          <a:pPr>
            <a:defRPr sz="900" b="1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1" b="0" i="0" u="none" strike="noStrike" baseline="0">
          <a:solidFill>
            <a:schemeClr val="tx1"/>
          </a:solidFill>
          <a:latin typeface="Times New Roman" pitchFamily="18" charset="0"/>
          <a:ea typeface="Arial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197499003758944E-2"/>
          <c:y val="0.1743089054192902"/>
          <c:w val="0.87276322322790001"/>
          <c:h val="0.602500230971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Добыча рыбы*</c:v>
                </c:pt>
              </c:strCache>
            </c:strRef>
          </c:tx>
          <c:spPr>
            <a:gradFill>
              <a:gsLst>
                <a:gs pos="0">
                  <a:srgbClr val="0000FF">
                    <a:lumMod val="50000"/>
                  </a:srgbClr>
                </a:gs>
                <a:gs pos="50000">
                  <a:schemeClr val="tx2"/>
                </a:gs>
                <a:gs pos="100000">
                  <a:srgbClr val="0000FF">
                    <a:lumMod val="50000"/>
                  </a:srgbClr>
                </a:gs>
              </a:gsLst>
              <a:lin ang="0" scaled="0"/>
            </a:gradFill>
            <a:ln w="12954">
              <a:noFill/>
              <a:prstDash val="solid"/>
            </a:ln>
          </c:spPr>
          <c:invertIfNegative val="0"/>
          <c:dLbls>
            <c:numFmt formatCode="0.0" sourceLinked="0"/>
            <c:spPr>
              <a:noFill/>
              <a:ln w="25909">
                <a:noFill/>
              </a:ln>
            </c:spPr>
            <c:txPr>
              <a:bodyPr rot="0" vert="horz"/>
              <a:lstStyle/>
              <a:p>
                <a:pPr algn="ctr">
                  <a:defRPr sz="1000" b="1" i="0">
                    <a:solidFill>
                      <a:srgbClr val="002060"/>
                    </a:solidFill>
                    <a:latin typeface="+mn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</c:v>
                </c:pt>
              </c:strCache>
            </c:strRef>
          </c:cat>
          <c:val>
            <c:numRef>
              <c:f>Sheet1!$B$2:$L$2</c:f>
              <c:numCache>
                <c:formatCode>0.0</c:formatCode>
                <c:ptCount val="6"/>
                <c:pt idx="0">
                  <c:v>7.2</c:v>
                </c:pt>
                <c:pt idx="1">
                  <c:v>8.5</c:v>
                </c:pt>
                <c:pt idx="2">
                  <c:v>8.9</c:v>
                </c:pt>
                <c:pt idx="3">
                  <c:v>8.6</c:v>
                </c:pt>
                <c:pt idx="4">
                  <c:v>10.5</c:v>
                </c:pt>
                <c:pt idx="5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>
              <a:gsLst>
                <a:gs pos="0">
                  <a:srgbClr val="FFFF00">
                    <a:lumMod val="50000"/>
                  </a:srgbClr>
                </a:gs>
                <a:gs pos="50000">
                  <a:schemeClr val="accent5"/>
                </a:gs>
                <a:gs pos="100000">
                  <a:srgbClr val="FFFF00">
                    <a:lumMod val="50000"/>
                  </a:srgbClr>
                </a:gs>
              </a:gsLst>
              <a:lin ang="0" scaled="0"/>
            </a:gradFill>
            <a:ln w="12954">
              <a:noFill/>
              <a:prstDash val="solid"/>
            </a:ln>
          </c:spPr>
          <c:invertIfNegative val="0"/>
          <c:dLbls>
            <c:numFmt formatCode="0" sourceLinked="0"/>
            <c:spPr>
              <a:noFill/>
              <a:ln w="25909">
                <a:noFill/>
              </a:ln>
            </c:spPr>
            <c:txPr>
              <a:bodyPr rot="0" vert="horz"/>
              <a:lstStyle/>
              <a:p>
                <a:pPr algn="ctr"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</c:v>
                </c:pt>
              </c:strCache>
            </c:strRef>
          </c:cat>
          <c:val>
            <c:numRef>
              <c:f>Sheet1!$B$3:$L$3</c:f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Выпуск рыбопродукции*</c:v>
                </c:pt>
              </c:strCache>
            </c:strRef>
          </c:tx>
          <c:spPr>
            <a:gradFill>
              <a:gsLst>
                <a:gs pos="0">
                  <a:srgbClr val="FF0000">
                    <a:lumMod val="50000"/>
                  </a:srgbClr>
                </a:gs>
                <a:gs pos="50000">
                  <a:schemeClr val="accent2"/>
                </a:gs>
                <a:gs pos="100000">
                  <a:srgbClr val="FF0000">
                    <a:lumMod val="50000"/>
                  </a:srgbClr>
                </a:gs>
              </a:gsLst>
              <a:lin ang="0" scaled="0"/>
            </a:gradFill>
            <a:ln w="12954">
              <a:noFill/>
              <a:prstDash val="solid"/>
            </a:ln>
          </c:spPr>
          <c:invertIfNegative val="0"/>
          <c:dLbls>
            <c:numFmt formatCode="0.0" sourceLinked="0"/>
            <c:spPr>
              <a:noFill/>
              <a:ln w="25909">
                <a:noFill/>
              </a:ln>
            </c:spPr>
            <c:txPr>
              <a:bodyPr rot="0" vert="horz"/>
              <a:lstStyle/>
              <a:p>
                <a:pPr algn="ctr">
                  <a:defRPr sz="1000" b="1">
                    <a:solidFill>
                      <a:schemeClr val="accent2"/>
                    </a:solidFill>
                    <a:latin typeface="+mn-lt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</c:v>
                </c:pt>
              </c:strCache>
            </c:strRef>
          </c:cat>
          <c:val>
            <c:numRef>
              <c:f>Sheet1!$B$4:$L$4</c:f>
              <c:numCache>
                <c:formatCode>0.0</c:formatCode>
                <c:ptCount val="6"/>
                <c:pt idx="0">
                  <c:v>11.9</c:v>
                </c:pt>
                <c:pt idx="1">
                  <c:v>14</c:v>
                </c:pt>
                <c:pt idx="2">
                  <c:v>14.4</c:v>
                </c:pt>
                <c:pt idx="3">
                  <c:v>12.8</c:v>
                </c:pt>
                <c:pt idx="4">
                  <c:v>14.4</c:v>
                </c:pt>
                <c:pt idx="5">
                  <c:v>14.4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264384"/>
        <c:axId val="77265920"/>
      </c:barChart>
      <c:catAx>
        <c:axId val="7726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36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1">
                <a:latin typeface="+mn-lt"/>
              </a:defRPr>
            </a:pPr>
            <a:endParaRPr lang="ru-RU"/>
          </a:p>
        </c:txPr>
        <c:crossAx val="77265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2659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ru-RU" sz="800" b="1" dirty="0" smtClean="0">
                    <a:latin typeface="+mn-lt"/>
                  </a:rPr>
                  <a:t>тыс. тонн</a:t>
                </a:r>
                <a:endParaRPr lang="ru-RU" sz="800" b="1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1.4360544189995201E-2"/>
              <c:y val="0.36118104175799692"/>
            </c:manualLayout>
          </c:layout>
          <c:overlay val="0"/>
          <c:spPr>
            <a:noFill/>
            <a:ln w="25909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236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00" b="1">
                <a:latin typeface="+mn-lt"/>
              </a:defRPr>
            </a:pPr>
            <a:endParaRPr lang="ru-RU"/>
          </a:p>
        </c:txPr>
        <c:crossAx val="77264384"/>
        <c:crosses val="autoZero"/>
        <c:crossBetween val="between"/>
      </c:valAx>
      <c:spPr>
        <a:noFill/>
        <a:ln w="25386">
          <a:noFill/>
        </a:ln>
      </c:spPr>
    </c:plotArea>
    <c:legend>
      <c:legendPos val="b"/>
      <c:layout>
        <c:manualLayout>
          <c:xMode val="edge"/>
          <c:yMode val="edge"/>
          <c:x val="9.8778894519258267E-2"/>
          <c:y val="0.85984521154322158"/>
          <c:w val="0.84273034111251455"/>
          <c:h val="0.13921473476613463"/>
        </c:manualLayout>
      </c:layout>
      <c:overlay val="0"/>
      <c:spPr>
        <a:noFill/>
        <a:ln w="25909">
          <a:noFill/>
        </a:ln>
      </c:spPr>
      <c:txPr>
        <a:bodyPr/>
        <a:lstStyle/>
        <a:p>
          <a:pPr>
            <a:defRPr sz="900" b="1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1" b="0" i="0" u="none" strike="noStrike" baseline="0">
          <a:solidFill>
            <a:schemeClr val="tx1"/>
          </a:solidFill>
          <a:latin typeface="Times New Roman" pitchFamily="18" charset="0"/>
          <a:ea typeface="Arial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33675470128311"/>
          <c:y val="9.3755487911961158E-2"/>
          <c:w val="0.7432144782797242"/>
          <c:h val="0.57755405225977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Объём производства продукции, млрд.рублей</c:v>
                </c:pt>
              </c:strCache>
            </c:strRef>
          </c:tx>
          <c:spPr>
            <a:gradFill>
              <a:gsLst>
                <a:gs pos="0">
                  <a:srgbClr val="0000FF">
                    <a:lumMod val="50000"/>
                  </a:srgbClr>
                </a:gs>
                <a:gs pos="50000">
                  <a:srgbClr val="0000FF"/>
                </a:gs>
                <a:gs pos="100000">
                  <a:schemeClr val="tx2">
                    <a:lumMod val="50000"/>
                  </a:schemeClr>
                </a:gs>
              </a:gsLst>
              <a:lin ang="0" scaled="0"/>
            </a:gradFill>
          </c:spPr>
          <c:invertIfNegative val="0"/>
          <c:dLbls>
            <c:dLbl>
              <c:idx val="3"/>
              <c:layout>
                <c:manualLayout>
                  <c:x val="0"/>
                  <c:y val="7.9267419053628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272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 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6"/>
                <c:pt idx="0">
                  <c:v>5.4</c:v>
                </c:pt>
                <c:pt idx="1">
                  <c:v>7.7</c:v>
                </c:pt>
                <c:pt idx="2" formatCode="0.0">
                  <c:v>8.1999999999999993</c:v>
                </c:pt>
                <c:pt idx="3" formatCode="0.0">
                  <c:v>8.1</c:v>
                </c:pt>
                <c:pt idx="4" formatCode="0.0">
                  <c:v>7.6</c:v>
                </c:pt>
                <c:pt idx="5" formatCode="0.0">
                  <c:v>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7"/>
        <c:axId val="86990848"/>
        <c:axId val="86992384"/>
      </c:barChart>
      <c:lineChart>
        <c:grouping val="standard"/>
        <c:varyColors val="0"/>
        <c:ser>
          <c:idx val="3"/>
          <c:order val="1"/>
          <c:tx>
            <c:strRef>
              <c:f>Лист1!$A$3</c:f>
              <c:strCache>
                <c:ptCount val="1"/>
                <c:pt idx="0">
                  <c:v>Индекс производства продукции, % </c:v>
                </c:pt>
              </c:strCache>
            </c:strRef>
          </c:tx>
          <c:spPr>
            <a:ln w="34925"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chemeClr val="accent2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0000"/>
                    </a:solidFill>
                    <a:latin typeface="+mn-l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 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Лист1!$B$3:$I$3</c:f>
              <c:numCache>
                <c:formatCode>General</c:formatCode>
                <c:ptCount val="6"/>
                <c:pt idx="0">
                  <c:v>98.6</c:v>
                </c:pt>
                <c:pt idx="1">
                  <c:v>106.9</c:v>
                </c:pt>
                <c:pt idx="2" formatCode="0.0">
                  <c:v>106.3</c:v>
                </c:pt>
                <c:pt idx="3">
                  <c:v>101.5</c:v>
                </c:pt>
                <c:pt idx="4">
                  <c:v>97.7</c:v>
                </c:pt>
                <c:pt idx="5">
                  <c:v>101.2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Лист1!$A$4</c:f>
              <c:strCache>
                <c:ptCount val="1"/>
                <c:pt idx="0">
                  <c:v>Индекс производства продукции,% 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0000"/>
                    </a:solidFill>
                    <a:latin typeface="+mn-l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 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Лист1!$B$4:$I$4</c:f>
              <c:numCache>
                <c:formatCode>General</c:formatCode>
                <c:ptCount val="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94304"/>
        <c:axId val="87004288"/>
      </c:lineChart>
      <c:catAx>
        <c:axId val="8699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80808"/>
            </a:solidFill>
          </a:ln>
        </c:spPr>
        <c:txPr>
          <a:bodyPr/>
          <a:lstStyle/>
          <a:p>
            <a:pPr>
              <a:defRPr sz="800" b="1">
                <a:latin typeface="+mn-lt"/>
              </a:defRPr>
            </a:pPr>
            <a:endParaRPr lang="ru-RU"/>
          </a:p>
        </c:txPr>
        <c:crossAx val="86992384"/>
        <c:crosses val="autoZero"/>
        <c:auto val="1"/>
        <c:lblAlgn val="ctr"/>
        <c:lblOffset val="100"/>
        <c:noMultiLvlLbl val="0"/>
      </c:catAx>
      <c:valAx>
        <c:axId val="86992384"/>
        <c:scaling>
          <c:orientation val="minMax"/>
          <c:max val="12"/>
        </c:scaling>
        <c:delete val="0"/>
        <c:axPos val="l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r>
                  <a:rPr lang="ru-RU" sz="800" dirty="0" err="1" smtClean="0">
                    <a:latin typeface="+mn-lt"/>
                  </a:rPr>
                  <a:t>млрд.рублей</a:t>
                </a:r>
                <a:endParaRPr lang="ru-RU" sz="800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7.8730111497995872E-2"/>
              <c:y val="0.23987329127100676"/>
            </c:manualLayout>
          </c:layout>
          <c:overlay val="0"/>
          <c:spPr>
            <a:noFill/>
            <a:ln w="2272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800" b="1">
                <a:latin typeface="+mn-lt"/>
              </a:defRPr>
            </a:pPr>
            <a:endParaRPr lang="ru-RU"/>
          </a:p>
        </c:txPr>
        <c:crossAx val="86990848"/>
        <c:crosses val="autoZero"/>
        <c:crossBetween val="between"/>
      </c:valAx>
      <c:catAx>
        <c:axId val="86994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004288"/>
        <c:crosses val="autoZero"/>
        <c:auto val="1"/>
        <c:lblAlgn val="ctr"/>
        <c:lblOffset val="100"/>
        <c:noMultiLvlLbl val="0"/>
      </c:catAx>
      <c:valAx>
        <c:axId val="87004288"/>
        <c:scaling>
          <c:orientation val="minMax"/>
          <c:max val="12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rgbClr val="080808"/>
            </a:solidFill>
          </a:ln>
        </c:spPr>
        <c:txPr>
          <a:bodyPr/>
          <a:lstStyle/>
          <a:p>
            <a:pPr>
              <a:defRPr sz="800" b="1">
                <a:latin typeface="+mn-lt"/>
              </a:defRPr>
            </a:pPr>
            <a:endParaRPr lang="ru-RU"/>
          </a:p>
        </c:txPr>
        <c:crossAx val="86994304"/>
        <c:crosses val="max"/>
        <c:crossBetween val="between"/>
      </c:valAx>
      <c:spPr>
        <a:noFill/>
        <a:ln w="2272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9.0666941091234465E-2"/>
          <c:y val="0.80079008836416554"/>
          <c:w val="0.86461200473220556"/>
          <c:h val="0.14584263112563625"/>
        </c:manualLayout>
      </c:layout>
      <c:overlay val="0"/>
      <c:txPr>
        <a:bodyPr/>
        <a:lstStyle/>
        <a:p>
          <a:pPr>
            <a:defRPr sz="900" b="1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37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98439980971124"/>
          <c:y val="0.13561106600595388"/>
          <c:w val="0.74897119341565765"/>
          <c:h val="0.40338521981765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Количество малых и средних предприятий,  тыс.единиц </c:v>
                </c:pt>
              </c:strCache>
            </c:strRef>
          </c:tx>
          <c:spPr>
            <a:gradFill>
              <a:gsLst>
                <a:gs pos="0">
                  <a:srgbClr val="0000FF">
                    <a:lumMod val="50000"/>
                  </a:srgbClr>
                </a:gs>
                <a:gs pos="50000">
                  <a:srgbClr val="0000FF"/>
                </a:gs>
                <a:gs pos="100000">
                  <a:schemeClr val="tx2">
                    <a:lumMod val="50000"/>
                  </a:schemeClr>
                </a:gs>
              </a:gsLst>
              <a:lin ang="0" scaled="0"/>
            </a:gradFill>
          </c:spPr>
          <c:invertIfNegative val="0"/>
          <c:dLbls>
            <c:numFmt formatCode="#,##0.0" sourceLinked="0"/>
            <c:spPr>
              <a:noFill/>
              <a:ln w="25332">
                <a:noFill/>
              </a:ln>
            </c:spPr>
            <c:txPr>
              <a:bodyPr rot="0" vert="horz"/>
              <a:lstStyle/>
              <a:p>
                <a:pPr>
                  <a:defRPr sz="993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оценка*</c:v>
                </c:pt>
              </c:strCache>
            </c:strRef>
          </c:cat>
          <c:val>
            <c:numRef>
              <c:f>Лист1!$B$2:$I$2</c:f>
              <c:numCache>
                <c:formatCode>0.0</c:formatCode>
                <c:ptCount val="6"/>
                <c:pt idx="0" formatCode="General">
                  <c:v>13.2</c:v>
                </c:pt>
                <c:pt idx="1">
                  <c:v>23</c:v>
                </c:pt>
                <c:pt idx="2">
                  <c:v>25.9</c:v>
                </c:pt>
                <c:pt idx="3">
                  <c:v>23.4</c:v>
                </c:pt>
                <c:pt idx="4">
                  <c:v>27</c:v>
                </c:pt>
                <c:pt idx="5">
                  <c:v>27.2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048192"/>
        <c:axId val="87049728"/>
      </c:barChart>
      <c:lineChart>
        <c:grouping val="standard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Среднесписочная численность работающих на малых и средних предприятиях, тыс. человек</c:v>
                </c:pt>
              </c:strCache>
            </c:strRef>
          </c:tx>
          <c:spPr>
            <a:ln w="34925"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 w="25332"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rgbClr val="FF0000"/>
                    </a:solidFill>
                    <a:effectLst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оценка*</c:v>
                </c:pt>
              </c:strCache>
            </c:strRef>
          </c:cat>
          <c:val>
            <c:numRef>
              <c:f>Лист1!$B$3:$I$3</c:f>
              <c:numCache>
                <c:formatCode>General</c:formatCode>
                <c:ptCount val="6"/>
                <c:pt idx="0">
                  <c:v>123.1</c:v>
                </c:pt>
                <c:pt idx="1">
                  <c:v>125.3</c:v>
                </c:pt>
                <c:pt idx="2">
                  <c:v>127.2</c:v>
                </c:pt>
                <c:pt idx="3" formatCode="0.0">
                  <c:v>122.9</c:v>
                </c:pt>
                <c:pt idx="4" formatCode="0.0">
                  <c:v>116.7</c:v>
                </c:pt>
                <c:pt idx="5" formatCode="0.0">
                  <c:v>117.9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Лист1!$A$4</c:f>
              <c:strCache>
                <c:ptCount val="1"/>
              </c:strCache>
            </c:strRef>
          </c:tx>
          <c:spPr>
            <a:ln w="37870"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spPr>
              <a:noFill/>
              <a:ln w="25332"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оценка*</c:v>
                </c:pt>
              </c:strCache>
            </c:strRef>
          </c:cat>
          <c:val>
            <c:numRef>
              <c:f>Лист1!$B$4:$I$4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Оборот малых и средних предприятий, млрд. руб</c:v>
                </c:pt>
              </c:strCache>
            </c:strRef>
          </c:tx>
          <c:spPr>
            <a:ln w="34925">
              <a:solidFill>
                <a:schemeClr val="accent3">
                  <a:lumMod val="75000"/>
                </a:schemeClr>
              </a:solidFill>
            </a:ln>
          </c:spPr>
          <c:marker>
            <c:symbol val="diamond"/>
            <c:size val="5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00B050">
                    <a:lumMod val="75000"/>
                  </a:srgbClr>
                </a:solidFill>
              </a:ln>
            </c:spPr>
          </c:marker>
          <c:dLbls>
            <c:dLbl>
              <c:idx val="1"/>
              <c:layout>
                <c:manualLayout>
                  <c:x val="-7.6608027317507668E-2"/>
                  <c:y val="-1.7036917793517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052712960934976E-2"/>
                  <c:y val="-2.88889199958938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257785504759483E-2"/>
                  <c:y val="-1.9999860018477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оценка*</c:v>
                </c:pt>
              </c:strCache>
            </c:strRef>
          </c:cat>
          <c:val>
            <c:numRef>
              <c:f>Лист1!$B$5:$I$5</c:f>
              <c:numCache>
                <c:formatCode>General</c:formatCode>
                <c:ptCount val="6"/>
                <c:pt idx="0">
                  <c:v>298.2</c:v>
                </c:pt>
                <c:pt idx="1">
                  <c:v>338.1</c:v>
                </c:pt>
                <c:pt idx="2" formatCode="0.0">
                  <c:v>376.5</c:v>
                </c:pt>
                <c:pt idx="3" formatCode="0.0">
                  <c:v>412.3</c:v>
                </c:pt>
                <c:pt idx="4" formatCode="0.0">
                  <c:v>382.9</c:v>
                </c:pt>
                <c:pt idx="5" formatCode="0.0">
                  <c:v>419.6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Оборот малых предприятий (включая микропредприятия) и ИП, млрд. рублей</c:v>
                </c:pt>
              </c:strCache>
            </c:strRef>
          </c:tx>
          <c:spPr>
            <a:ln w="34925">
              <a:solidFill>
                <a:schemeClr val="accent4"/>
              </a:solidFill>
            </a:ln>
          </c:spPr>
          <c:marker>
            <c:symbol val="diamond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1"/>
              <c:layout>
                <c:manualLayout>
                  <c:x val="-9.0283363580116502E-2"/>
                  <c:y val="-2.59259777709342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6608242673742458E-2"/>
                  <c:y val="-2.5925744468396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462858048583934E-2"/>
                  <c:y val="-3.4814571143275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4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оценка*</c:v>
                </c:pt>
              </c:strCache>
            </c:strRef>
          </c:cat>
          <c:val>
            <c:numRef>
              <c:f>Лист1!$B$6:$I$6</c:f>
              <c:numCache>
                <c:formatCode>General</c:formatCode>
                <c:ptCount val="6"/>
                <c:pt idx="1">
                  <c:v>405.7</c:v>
                </c:pt>
                <c:pt idx="2" formatCode="0.0">
                  <c:v>450.8</c:v>
                </c:pt>
                <c:pt idx="3">
                  <c:v>493.2</c:v>
                </c:pt>
                <c:pt idx="4">
                  <c:v>484.1</c:v>
                </c:pt>
                <c:pt idx="5" formatCode="0.0">
                  <c:v>545.9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051648"/>
        <c:axId val="87073920"/>
      </c:lineChart>
      <c:catAx>
        <c:axId val="8704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87049728"/>
        <c:crosses val="autoZero"/>
        <c:auto val="1"/>
        <c:lblAlgn val="ctr"/>
        <c:lblOffset val="100"/>
        <c:noMultiLvlLbl val="0"/>
      </c:catAx>
      <c:valAx>
        <c:axId val="87049728"/>
        <c:scaling>
          <c:orientation val="minMax"/>
          <c:max val="50"/>
        </c:scaling>
        <c:delete val="0"/>
        <c:axPos val="l"/>
        <c:title>
          <c:tx>
            <c:rich>
              <a:bodyPr/>
              <a:lstStyle/>
              <a:p>
                <a:pPr>
                  <a:defRPr sz="888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dirty="0" smtClean="0"/>
                  <a:t>тыс.единиц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0940096725099274E-2"/>
              <c:y val="0.2490854540533983"/>
            </c:manualLayout>
          </c:layout>
          <c:overlay val="0"/>
          <c:spPr>
            <a:noFill/>
            <a:ln w="25332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87048192"/>
        <c:crosses val="autoZero"/>
        <c:crossBetween val="between"/>
        <c:majorUnit val="10"/>
      </c:valAx>
      <c:catAx>
        <c:axId val="87051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073920"/>
        <c:crosses val="autoZero"/>
        <c:auto val="1"/>
        <c:lblAlgn val="ctr"/>
        <c:lblOffset val="100"/>
        <c:noMultiLvlLbl val="0"/>
      </c:catAx>
      <c:valAx>
        <c:axId val="87073920"/>
        <c:scaling>
          <c:orientation val="minMax"/>
          <c:max val="6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87051648"/>
        <c:crosses val="max"/>
        <c:crossBetween val="between"/>
        <c:majorUnit val="100"/>
      </c:valAx>
      <c:spPr>
        <a:noFill/>
        <a:ln w="25332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2.8283380377902814E-2"/>
          <c:y val="0.64826586223951821"/>
          <c:w val="0.93796297552540997"/>
          <c:h val="0.24309307838032052"/>
        </c:manualLayout>
      </c:layout>
      <c:overlay val="0"/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63859098335987"/>
          <c:y val="3.3751423576076106E-2"/>
          <c:w val="0.79291090860833413"/>
          <c:h val="0.69989473091035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Привлеченные средства</c:v>
                </c:pt>
              </c:strCache>
            </c:strRef>
          </c:tx>
          <c:spPr>
            <a:gradFill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0" scaled="0"/>
            </a:gra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000076"/>
                  </a:gs>
                  <a:gs pos="50000">
                    <a:srgbClr val="0000FF"/>
                  </a:gs>
                  <a:gs pos="100000">
                    <a:srgbClr val="000076"/>
                  </a:gs>
                </a:gsLst>
                <a:lin ang="0" scaled="0"/>
              </a:gradFill>
              <a:ln w="13710">
                <a:noFill/>
              </a:ln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000076"/>
                  </a:gs>
                  <a:gs pos="50000">
                    <a:srgbClr val="0000FF"/>
                  </a:gs>
                  <a:gs pos="100000">
                    <a:srgbClr val="000076"/>
                  </a:gs>
                </a:gsLst>
                <a:lin ang="0" scaled="0"/>
              </a:gradFill>
              <a:ln w="13710">
                <a:noFill/>
              </a:ln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000076"/>
                  </a:gs>
                  <a:gs pos="50000">
                    <a:srgbClr val="0000FF"/>
                  </a:gs>
                  <a:gs pos="100000">
                    <a:srgbClr val="000076"/>
                  </a:gs>
                </a:gsLst>
                <a:lin ang="0" scaled="0"/>
              </a:gradFill>
              <a:ln w="13710">
                <a:noFill/>
              </a:ln>
            </c:spPr>
          </c:dPt>
          <c:dLbls>
            <c:dLbl>
              <c:idx val="5"/>
              <c:layout>
                <c:manualLayout>
                  <c:x val="-5.4700860590980345E-3"/>
                  <c:y val="0.150852688115764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26">
                <a:noFill/>
              </a:ln>
            </c:spPr>
            <c:txPr>
              <a:bodyPr rot="-5400000" vert="horz"/>
              <a:lstStyle/>
              <a:p>
                <a:pPr>
                  <a:defRPr sz="900" b="0" baseline="0">
                    <a:ln>
                      <a:solidFill>
                        <a:srgbClr val="FFFFFF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оценка*</c:v>
                </c:pt>
              </c:strCache>
            </c:strRef>
          </c:cat>
          <c:val>
            <c:numRef>
              <c:f>Лист1!$B$2:$J$2</c:f>
              <c:numCache>
                <c:formatCode>General</c:formatCode>
                <c:ptCount val="6"/>
                <c:pt idx="0">
                  <c:v>2887.3</c:v>
                </c:pt>
                <c:pt idx="1">
                  <c:v>5730.4</c:v>
                </c:pt>
                <c:pt idx="2">
                  <c:v>5162.2</c:v>
                </c:pt>
                <c:pt idx="3" formatCode="0.0">
                  <c:v>6055</c:v>
                </c:pt>
                <c:pt idx="4" formatCode="0.0">
                  <c:v>3186.7</c:v>
                </c:pt>
                <c:pt idx="5" formatCode="0.0">
                  <c:v>1256.3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Средства автономного округа</c:v>
                </c:pt>
              </c:strCache>
            </c:strRef>
          </c:tx>
          <c:spPr>
            <a:gradFill>
              <a:gsLst>
                <a:gs pos="0">
                  <a:srgbClr val="003B00"/>
                </a:gs>
                <a:gs pos="50000">
                  <a:srgbClr val="008000"/>
                </a:gs>
                <a:gs pos="100000">
                  <a:srgbClr val="003B00"/>
                </a:gs>
              </a:gsLst>
              <a:lin ang="0" scaled="0"/>
            </a:gradFill>
          </c:spPr>
          <c:invertIfNegative val="0"/>
          <c:dLbls>
            <c:dLbl>
              <c:idx val="0"/>
              <c:layout>
                <c:manualLayout>
                  <c:x val="-6.7114013157721373E-4"/>
                  <c:y val="-7.56469826314970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350430295491174E-3"/>
                  <c:y val="2.10348064764677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26">
                <a:noFill/>
              </a:ln>
            </c:spPr>
            <c:txPr>
              <a:bodyPr rot="-5400000" vert="horz"/>
              <a:lstStyle/>
              <a:p>
                <a:pPr>
                  <a:defRPr sz="1000" b="1">
                    <a:solidFill>
                      <a:srgbClr val="006600"/>
                    </a:solidFill>
                    <a:effectLst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оценка*</c:v>
                </c:pt>
              </c:strCache>
            </c:strRef>
          </c:cat>
          <c:val>
            <c:numRef>
              <c:f>Лист1!$B$3:$J$3</c:f>
              <c:numCache>
                <c:formatCode>General</c:formatCode>
                <c:ptCount val="6"/>
                <c:pt idx="0">
                  <c:v>334.8</c:v>
                </c:pt>
                <c:pt idx="1">
                  <c:v>354.3</c:v>
                </c:pt>
                <c:pt idx="2" formatCode="0.0">
                  <c:v>399.6</c:v>
                </c:pt>
                <c:pt idx="3">
                  <c:v>386.6</c:v>
                </c:pt>
                <c:pt idx="4">
                  <c:v>485.3</c:v>
                </c:pt>
                <c:pt idx="5" formatCode="0.0">
                  <c:v>657.5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Федеральные средства</c:v>
                </c:pt>
              </c:strCache>
            </c:strRef>
          </c:tx>
          <c:spPr>
            <a:gradFill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оценка*</c:v>
                </c:pt>
              </c:strCache>
            </c:strRef>
          </c:cat>
          <c:val>
            <c:numRef>
              <c:f>Лист1!$B$4:$J$4</c:f>
              <c:numCache>
                <c:formatCode>General</c:formatCode>
                <c:ptCount val="6"/>
                <c:pt idx="0">
                  <c:v>95.9</c:v>
                </c:pt>
                <c:pt idx="1">
                  <c:v>163.30000000000001</c:v>
                </c:pt>
                <c:pt idx="2">
                  <c:v>193.5</c:v>
                </c:pt>
                <c:pt idx="3">
                  <c:v>168.7</c:v>
                </c:pt>
                <c:pt idx="4">
                  <c:v>271.2</c:v>
                </c:pt>
                <c:pt idx="5">
                  <c:v>179.6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Средства муниципальных образований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45,0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49,8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41,9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="1">
                    <a:solidFill>
                      <a:schemeClr val="accent4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оценка*</c:v>
                </c:pt>
              </c:strCache>
            </c:strRef>
          </c:cat>
          <c:val>
            <c:numRef>
              <c:f>Лист1!$B$5:$J$5</c:f>
              <c:numCache>
                <c:formatCode>0.0</c:formatCode>
                <c:ptCount val="6"/>
                <c:pt idx="0" formatCode="General">
                  <c:v>32.6</c:v>
                </c:pt>
                <c:pt idx="1">
                  <c:v>39</c:v>
                </c:pt>
                <c:pt idx="2">
                  <c:v>45</c:v>
                </c:pt>
                <c:pt idx="3" formatCode="General">
                  <c:v>49.8</c:v>
                </c:pt>
                <c:pt idx="4" formatCode="General">
                  <c:v>41.9</c:v>
                </c:pt>
                <c:pt idx="5" formatCode="General">
                  <c:v>39.799999999999997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7281664"/>
        <c:axId val="87283200"/>
      </c:barChart>
      <c:catAx>
        <c:axId val="8728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87283200"/>
        <c:crossesAt val="0"/>
        <c:auto val="1"/>
        <c:lblAlgn val="ctr"/>
        <c:lblOffset val="100"/>
        <c:noMultiLvlLbl val="0"/>
      </c:catAx>
      <c:valAx>
        <c:axId val="87283200"/>
        <c:scaling>
          <c:orientation val="minMax"/>
          <c:max val="7000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</c:spPr>
        <c:txPr>
          <a:bodyPr/>
          <a:lstStyle/>
          <a:p>
            <a:pPr>
              <a:defRPr sz="800" b="1"/>
            </a:pPr>
            <a:endParaRPr lang="ru-RU"/>
          </a:p>
        </c:txPr>
        <c:crossAx val="87281664"/>
        <c:crosses val="autoZero"/>
        <c:crossBetween val="between"/>
      </c:valAx>
      <c:spPr>
        <a:noFill/>
        <a:ln w="25326">
          <a:noFill/>
        </a:ln>
      </c:spPr>
    </c:plotArea>
    <c:legend>
      <c:legendPos val="r"/>
      <c:layout>
        <c:manualLayout>
          <c:xMode val="edge"/>
          <c:yMode val="edge"/>
          <c:x val="5.177630276883261E-3"/>
          <c:y val="0.82009907228222156"/>
          <c:w val="0.97020698245717563"/>
          <c:h val="0.17990092771777991"/>
        </c:manualLayout>
      </c:layout>
      <c:overlay val="0"/>
      <c:txPr>
        <a:bodyPr/>
        <a:lstStyle/>
        <a:p>
          <a:pPr>
            <a:defRPr sz="897" b="1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73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10308003717379"/>
          <c:y val="8.5415518255038625E-2"/>
          <c:w val="0.816425173002997"/>
          <c:h val="0.54275621664454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Номинальная начисленная заработная плата, тыс. рублей</c:v>
                </c:pt>
              </c:strCache>
            </c:strRef>
          </c:tx>
          <c:spPr>
            <a:gradFill>
              <a:gsLst>
                <a:gs pos="0">
                  <a:srgbClr val="0000FF">
                    <a:lumMod val="50000"/>
                  </a:srgbClr>
                </a:gs>
                <a:gs pos="50000">
                  <a:schemeClr val="tx2"/>
                </a:gs>
                <a:gs pos="100000">
                  <a:srgbClr val="0000FF">
                    <a:lumMod val="50000"/>
                  </a:srgbClr>
                </a:gs>
              </a:gsLst>
              <a:lin ang="0" scaled="0"/>
            </a:gra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6"/>
                <c:pt idx="0">
                  <c:v>41.3</c:v>
                </c:pt>
                <c:pt idx="1">
                  <c:v>45.5</c:v>
                </c:pt>
                <c:pt idx="2">
                  <c:v>50.8</c:v>
                </c:pt>
                <c:pt idx="3" formatCode="0.0">
                  <c:v>54.5</c:v>
                </c:pt>
                <c:pt idx="4" formatCode="0.0">
                  <c:v>58</c:v>
                </c:pt>
                <c:pt idx="5">
                  <c:v>60.2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Номинальная начисленная заработная плата работников бюджетной сферы, тыс. рублей</c:v>
                </c:pt>
              </c:strCache>
            </c:strRef>
          </c:tx>
          <c:spPr>
            <a:gradFill>
              <a:gsLst>
                <a:gs pos="0">
                  <a:srgbClr val="00B050">
                    <a:lumMod val="50000"/>
                  </a:srgbClr>
                </a:gs>
                <a:gs pos="50000">
                  <a:srgbClr val="00B050"/>
                </a:gs>
                <a:gs pos="100000">
                  <a:schemeClr val="accent3">
                    <a:lumMod val="50000"/>
                  </a:schemeClr>
                </a:gs>
              </a:gsLst>
              <a:lin ang="0" scaled="0"/>
            </a:gradFill>
            <a:ln w="38116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Лист1!$B$3:$I$3</c:f>
              <c:numCache>
                <c:formatCode>0.0</c:formatCode>
                <c:ptCount val="6"/>
                <c:pt idx="0">
                  <c:v>27</c:v>
                </c:pt>
                <c:pt idx="1">
                  <c:v>31.9</c:v>
                </c:pt>
                <c:pt idx="2">
                  <c:v>37.4</c:v>
                </c:pt>
                <c:pt idx="3">
                  <c:v>45.1</c:v>
                </c:pt>
                <c:pt idx="4">
                  <c:v>47.5</c:v>
                </c:pt>
                <c:pt idx="5">
                  <c:v>48.7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590400"/>
        <c:axId val="87591936"/>
      </c:barChart>
      <c:lineChart>
        <c:grouping val="standard"/>
        <c:varyColors val="0"/>
        <c:ser>
          <c:idx val="2"/>
          <c:order val="2"/>
          <c:tx>
            <c:strRef>
              <c:f>Лист1!$A$4</c:f>
              <c:strCache>
                <c:ptCount val="1"/>
                <c:pt idx="0">
                  <c:v>Реальная заработная плата, %</c:v>
                </c:pt>
              </c:strCache>
            </c:strRef>
          </c:tx>
          <c:spPr>
            <a:ln w="34925">
              <a:solidFill>
                <a:schemeClr val="accent4">
                  <a:lumMod val="75000"/>
                </a:schemeClr>
              </a:solidFill>
            </a:ln>
          </c:spPr>
          <c:marker>
            <c:symbol val="diamond"/>
            <c:size val="5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0399891976963699E-2"/>
                  <c:y val="-3.76065743937185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73152183697739E-2"/>
                  <c:y val="4.4444133374394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423873263307975E-2"/>
                  <c:y val="-6.039843766263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7664858960592596E-2"/>
                  <c:y val="-5.128169235507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4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Лист1!$B$4:$I$4</c:f>
              <c:numCache>
                <c:formatCode>0.0</c:formatCode>
                <c:ptCount val="6"/>
                <c:pt idx="0">
                  <c:v>99.4</c:v>
                </c:pt>
                <c:pt idx="1">
                  <c:v>103.1</c:v>
                </c:pt>
                <c:pt idx="2">
                  <c:v>108.1</c:v>
                </c:pt>
                <c:pt idx="3" formatCode="General">
                  <c:v>100.9</c:v>
                </c:pt>
                <c:pt idx="4">
                  <c:v>100.3</c:v>
                </c:pt>
                <c:pt idx="5" formatCode="General">
                  <c:v>90.8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Реальная заработная плата, %</c:v>
                </c:pt>
              </c:strCache>
            </c:strRef>
          </c:tx>
          <c:spPr>
            <a:ln w="38116">
              <a:solidFill>
                <a:schemeClr val="accent4">
                  <a:lumMod val="75000"/>
                </a:schemeClr>
              </a:solidFill>
            </a:ln>
          </c:spPr>
          <c:marker>
            <c:symbol val="diamond"/>
            <c:size val="7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3"/>
              <c:layout>
                <c:manualLayout>
                  <c:x val="-1.0280278430668498E-2"/>
                  <c:y val="5.3767261695815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4105099350612914E-3"/>
                  <c:y val="5.314544991689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1008167626946186E-3"/>
                  <c:y val="2.61498505453094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4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Лист1!$B$5:$I$5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Реальная заработная плата работников бюджетной сферы, %</c:v>
                </c:pt>
              </c:strCache>
            </c:strRef>
          </c:tx>
          <c:spPr>
            <a:ln w="34925"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2.3562309436036218E-2"/>
                  <c:y val="4.6723319701286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5196278459956747E-3"/>
                  <c:y val="3.7606574393718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4205042194883376E-3"/>
                  <c:y val="2.3931456432366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Лист1!$B$6:$I$6</c:f>
              <c:numCache>
                <c:formatCode>General</c:formatCode>
                <c:ptCount val="6"/>
                <c:pt idx="0">
                  <c:v>96.2</c:v>
                </c:pt>
                <c:pt idx="1">
                  <c:v>110.6</c:v>
                </c:pt>
                <c:pt idx="2" formatCode="0.0">
                  <c:v>113.7</c:v>
                </c:pt>
                <c:pt idx="3">
                  <c:v>113.2</c:v>
                </c:pt>
                <c:pt idx="4" formatCode="0.0">
                  <c:v>99.4</c:v>
                </c:pt>
                <c:pt idx="5" formatCode="0.0">
                  <c:v>89.6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Реальная заработная плата работников бюджетной сферы, %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Лист1!$B$7:$I$7</c:f>
              <c:numCache>
                <c:formatCode>General</c:formatCode>
                <c:ptCount val="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610496"/>
        <c:axId val="87612032"/>
      </c:lineChart>
      <c:catAx>
        <c:axId val="8759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87591936"/>
        <c:crosses val="autoZero"/>
        <c:auto val="1"/>
        <c:lblAlgn val="ctr"/>
        <c:lblOffset val="100"/>
        <c:noMultiLvlLbl val="0"/>
      </c:catAx>
      <c:valAx>
        <c:axId val="87591936"/>
        <c:scaling>
          <c:orientation val="minMax"/>
          <c:max val="80"/>
        </c:scaling>
        <c:delete val="0"/>
        <c:axPos val="l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800" b="1" dirty="0" smtClean="0"/>
                  <a:t>тыс. рублей</a:t>
                </a:r>
                <a:endParaRPr lang="ru-RU" sz="800" b="1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87590400"/>
        <c:crosses val="autoZero"/>
        <c:crossBetween val="between"/>
      </c:valAx>
      <c:catAx>
        <c:axId val="87610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612032"/>
        <c:crosses val="autoZero"/>
        <c:auto val="1"/>
        <c:lblAlgn val="ctr"/>
        <c:lblOffset val="100"/>
        <c:noMultiLvlLbl val="0"/>
      </c:catAx>
      <c:valAx>
        <c:axId val="87612032"/>
        <c:scaling>
          <c:orientation val="minMax"/>
          <c:max val="12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ru-RU" sz="800" dirty="0" smtClean="0"/>
                  <a:t>%</a:t>
                </a:r>
                <a:endParaRPr lang="ru-RU" sz="800" dirty="0"/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87610496"/>
        <c:crosses val="max"/>
        <c:crossBetween val="between"/>
        <c:majorUnit val="15"/>
      </c:valAx>
      <c:spPr>
        <a:noFill/>
        <a:ln w="25410">
          <a:noFill/>
        </a:ln>
      </c:spPr>
    </c:plotArea>
    <c:legend>
      <c:legendPos val="b"/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3.8263004220565132E-2"/>
          <c:y val="0.74588763585532292"/>
          <c:w val="0.65234726132745169"/>
          <c:h val="0.20077872797713778"/>
        </c:manualLayout>
      </c:layout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Лист1!$D$32</c:f>
              <c:strCache>
                <c:ptCount val="1"/>
                <c:pt idx="0">
                  <c:v>Реальные располагаемые доходы, в % к предыд. году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9"/>
            <c:spPr>
              <a:solidFill>
                <a:srgbClr val="FF0000"/>
              </a:solidFill>
            </c:spPr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220405081595449E-2"/>
                  <c:y val="4.2759961127309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3.109815354713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Лист1!$C$33:$C$42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Лист1!$D$33:$D$42</c:f>
              <c:numCache>
                <c:formatCode>General</c:formatCode>
                <c:ptCount val="10"/>
                <c:pt idx="0">
                  <c:v>112</c:v>
                </c:pt>
                <c:pt idx="1">
                  <c:v>108.7</c:v>
                </c:pt>
                <c:pt idx="2">
                  <c:v>111.1</c:v>
                </c:pt>
                <c:pt idx="3">
                  <c:v>115</c:v>
                </c:pt>
                <c:pt idx="4">
                  <c:v>110.4</c:v>
                </c:pt>
                <c:pt idx="5">
                  <c:v>112.4</c:v>
                </c:pt>
                <c:pt idx="6">
                  <c:v>113.3</c:v>
                </c:pt>
                <c:pt idx="7">
                  <c:v>112.1</c:v>
                </c:pt>
                <c:pt idx="8">
                  <c:v>101.9</c:v>
                </c:pt>
                <c:pt idx="9">
                  <c:v>102.3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Лист1!$E$32</c:f>
              <c:strCache>
                <c:ptCount val="1"/>
                <c:pt idx="0">
                  <c:v>Реальная зарплата, в % к предыд. году</c:v>
                </c:pt>
              </c:strCache>
            </c:strRef>
          </c:tx>
          <c:spPr>
            <a:ln>
              <a:solidFill>
                <a:srgbClr val="2429F8"/>
              </a:solidFill>
            </a:ln>
          </c:spPr>
          <c:marker>
            <c:symbol val="circle"/>
            <c:size val="9"/>
            <c:spPr>
              <a:solidFill>
                <a:srgbClr val="00B0F0"/>
              </a:solidFill>
              <a:ln>
                <a:solidFill>
                  <a:srgbClr val="1F497D">
                    <a:lumMod val="50000"/>
                  </a:srgbClr>
                </a:solidFill>
              </a:ln>
            </c:spPr>
          </c:marker>
          <c:dLbls>
            <c:dLbl>
              <c:idx val="7"/>
              <c:layout>
                <c:manualLayout>
                  <c:x val="-8.5061137692716646E-3"/>
                  <c:y val="-2.7210884353741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2843329106392074E-3"/>
                  <c:y val="1.646091068368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Лист1!$C$33:$C$42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Лист1!$E$33:$E$42</c:f>
              <c:numCache>
                <c:formatCode>General</c:formatCode>
                <c:ptCount val="10"/>
                <c:pt idx="0">
                  <c:v>120.9</c:v>
                </c:pt>
                <c:pt idx="1">
                  <c:v>119.9</c:v>
                </c:pt>
                <c:pt idx="2">
                  <c:v>116.2</c:v>
                </c:pt>
                <c:pt idx="3">
                  <c:v>110.9</c:v>
                </c:pt>
                <c:pt idx="4">
                  <c:v>110.6</c:v>
                </c:pt>
                <c:pt idx="5">
                  <c:v>112.6</c:v>
                </c:pt>
                <c:pt idx="6">
                  <c:v>113.3</c:v>
                </c:pt>
                <c:pt idx="7">
                  <c:v>116.2</c:v>
                </c:pt>
                <c:pt idx="8">
                  <c:v>109.7</c:v>
                </c:pt>
                <c:pt idx="9">
                  <c:v>97.2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Лист1!$F$32</c:f>
              <c:strCache>
                <c:ptCount val="1"/>
                <c:pt idx="0">
                  <c:v>Реальная пенсия, в % к предыд. году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triangle"/>
            <c:size val="10"/>
            <c:spPr>
              <a:solidFill>
                <a:srgbClr val="0070C0"/>
              </a:solidFill>
            </c:spPr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5.1565362577293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Лист1!$F$33:$F$42</c:f>
              <c:numCache>
                <c:formatCode>General</c:formatCode>
                <c:ptCount val="10"/>
                <c:pt idx="0">
                  <c:v>128</c:v>
                </c:pt>
                <c:pt idx="1">
                  <c:v>121.4</c:v>
                </c:pt>
                <c:pt idx="2">
                  <c:v>116.3</c:v>
                </c:pt>
                <c:pt idx="3">
                  <c:v>104.5</c:v>
                </c:pt>
                <c:pt idx="4">
                  <c:v>105.5</c:v>
                </c:pt>
                <c:pt idx="5">
                  <c:v>109.6</c:v>
                </c:pt>
                <c:pt idx="6">
                  <c:v>105.1</c:v>
                </c:pt>
                <c:pt idx="7">
                  <c:v>103.8</c:v>
                </c:pt>
                <c:pt idx="8">
                  <c:v>118.1</c:v>
                </c:pt>
                <c:pt idx="9">
                  <c:v>110.7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C00000"/>
              </a:solidFill>
              <a:prstDash val="dash"/>
            </a:ln>
          </c:spPr>
        </c:dropLines>
        <c:marker val="1"/>
        <c:smooth val="0"/>
        <c:axId val="87470848"/>
        <c:axId val="87472384"/>
      </c:lineChart>
      <c:catAx>
        <c:axId val="8747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rgbClr val="1F497D">
                <a:lumMod val="50000"/>
              </a:srgbClr>
            </a:solidFill>
          </a:ln>
        </c:spPr>
        <c:txPr>
          <a:bodyPr/>
          <a:lstStyle/>
          <a:p>
            <a:pPr>
              <a:defRPr sz="1200" b="1"/>
            </a:pPr>
            <a:endParaRPr lang="ru-RU"/>
          </a:p>
        </c:txPr>
        <c:crossAx val="87472384"/>
        <c:crosses val="autoZero"/>
        <c:auto val="1"/>
        <c:lblAlgn val="ctr"/>
        <c:lblOffset val="100"/>
        <c:noMultiLvlLbl val="0"/>
      </c:catAx>
      <c:valAx>
        <c:axId val="87472384"/>
        <c:scaling>
          <c:orientation val="minMax"/>
          <c:min val="9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9050">
            <a:solidFill>
              <a:srgbClr val="1F497D">
                <a:lumMod val="50000"/>
              </a:srgbClr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874708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4605358003718925"/>
          <c:w val="0.9991558796065646"/>
          <c:h val="0.2306228048024619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1.9776830148393147E-17"/>
                  <c:y val="-2.3148148148148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3148148148148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4724919093851934E-3"/>
                  <c:y val="-6.9444444444444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5.5555555555555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9107320593567474E-17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6.6186664938487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2944983818770227E-2"/>
                  <c:y val="-5.5555555555555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7259978425026964E-2"/>
                  <c:y val="-6.48148148148283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Лист1!$C$20:$C$29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Лист1!$D$20:$D$29</c:f>
              <c:numCache>
                <c:formatCode>0.0</c:formatCode>
                <c:ptCount val="10"/>
                <c:pt idx="0">
                  <c:v>29</c:v>
                </c:pt>
                <c:pt idx="1">
                  <c:v>27.5</c:v>
                </c:pt>
                <c:pt idx="2">
                  <c:v>24.6</c:v>
                </c:pt>
                <c:pt idx="3">
                  <c:v>20.3</c:v>
                </c:pt>
                <c:pt idx="4">
                  <c:v>17.600000000000001</c:v>
                </c:pt>
                <c:pt idx="5">
                  <c:v>17.7</c:v>
                </c:pt>
                <c:pt idx="6">
                  <c:v>15.2</c:v>
                </c:pt>
                <c:pt idx="7">
                  <c:v>13.3</c:v>
                </c:pt>
                <c:pt idx="8">
                  <c:v>13.4</c:v>
                </c:pt>
                <c:pt idx="9">
                  <c:v>13.1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12700">
              <a:solidFill>
                <a:srgbClr val="FF0000"/>
              </a:solidFill>
              <a:prstDash val="dash"/>
            </a:ln>
          </c:spPr>
        </c:dropLines>
        <c:marker val="1"/>
        <c:smooth val="0"/>
        <c:axId val="87517824"/>
        <c:axId val="87527808"/>
      </c:lineChart>
      <c:catAx>
        <c:axId val="8751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rgbClr val="1F497D">
                <a:lumMod val="50000"/>
              </a:srgbClr>
            </a:solidFill>
          </a:ln>
        </c:spPr>
        <c:txPr>
          <a:bodyPr/>
          <a:lstStyle/>
          <a:p>
            <a:pPr>
              <a:defRPr sz="1200" b="1"/>
            </a:pPr>
            <a:endParaRPr lang="ru-RU"/>
          </a:p>
        </c:txPr>
        <c:crossAx val="87527808"/>
        <c:crossesAt val="10"/>
        <c:auto val="1"/>
        <c:lblAlgn val="ctr"/>
        <c:lblOffset val="100"/>
        <c:noMultiLvlLbl val="0"/>
      </c:catAx>
      <c:valAx>
        <c:axId val="87527808"/>
        <c:scaling>
          <c:orientation val="minMax"/>
          <c:min val="1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9050">
            <a:solidFill>
              <a:srgbClr val="1F497D">
                <a:lumMod val="50000"/>
              </a:srgbClr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87517824"/>
        <c:crosses val="autoZero"/>
        <c:crossBetween val="between"/>
        <c:majorUnit val="5"/>
      </c:valAx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38477584212002"/>
          <c:y val="3.9325216478832206E-2"/>
          <c:w val="0.77047025371828526"/>
          <c:h val="0.539909468792224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Среднедушевые денежные доходы населения Югра, тыс. рублей</c:v>
                </c:pt>
              </c:strCache>
            </c:strRef>
          </c:tx>
          <c:spPr>
            <a:gradFill>
              <a:gsLst>
                <a:gs pos="0">
                  <a:srgbClr val="0000FF">
                    <a:lumMod val="50000"/>
                  </a:srgbClr>
                </a:gs>
                <a:gs pos="50000">
                  <a:schemeClr val="tx2"/>
                </a:gs>
                <a:gs pos="100000">
                  <a:srgbClr val="0000FF">
                    <a:lumMod val="50000"/>
                  </a:srgbClr>
                </a:gs>
              </a:gsLst>
              <a:lin ang="0" scaled="0"/>
            </a:gra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6"/>
                <c:pt idx="0">
                  <c:v>32400</c:v>
                </c:pt>
                <c:pt idx="1">
                  <c:v>33900</c:v>
                </c:pt>
                <c:pt idx="2">
                  <c:v>36300</c:v>
                </c:pt>
                <c:pt idx="3" formatCode="0.0">
                  <c:v>39300</c:v>
                </c:pt>
                <c:pt idx="4" formatCode="0.0">
                  <c:v>41500</c:v>
                </c:pt>
                <c:pt idx="5">
                  <c:v>44600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Среднедушевые денежные доходы населения РФ, тыс. рублей</c:v>
                </c:pt>
              </c:strCache>
            </c:strRef>
          </c:tx>
          <c:spPr>
            <a:gradFill>
              <a:gsLst>
                <a:gs pos="0">
                  <a:srgbClr val="FF0000">
                    <a:lumMod val="50000"/>
                  </a:srgbClr>
                </a:gs>
                <a:gs pos="50000">
                  <a:schemeClr val="accent2"/>
                </a:gs>
                <a:gs pos="100000">
                  <a:srgbClr val="FF0000">
                    <a:lumMod val="50000"/>
                  </a:srgbClr>
                </a:gs>
              </a:gsLst>
              <a:lin ang="0" scaled="0"/>
            </a:gradFill>
            <a:ln w="38116"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Лист1!$B$3:$I$3</c:f>
              <c:numCache>
                <c:formatCode>General</c:formatCode>
                <c:ptCount val="6"/>
                <c:pt idx="0">
                  <c:v>19000</c:v>
                </c:pt>
                <c:pt idx="1">
                  <c:v>20800</c:v>
                </c:pt>
                <c:pt idx="2" formatCode="0.0">
                  <c:v>23200</c:v>
                </c:pt>
                <c:pt idx="3" formatCode="0.0">
                  <c:v>25900</c:v>
                </c:pt>
                <c:pt idx="4" formatCode="0.0">
                  <c:v>27800</c:v>
                </c:pt>
                <c:pt idx="5">
                  <c:v>30300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7906560"/>
        <c:axId val="87932928"/>
      </c:barChart>
      <c:lineChart>
        <c:grouping val="standard"/>
        <c:varyColors val="0"/>
        <c:ser>
          <c:idx val="2"/>
          <c:order val="2"/>
          <c:tx>
            <c:strRef>
              <c:f>Лист1!$A$4</c:f>
              <c:strCache>
                <c:ptCount val="1"/>
                <c:pt idx="0">
                  <c:v>Реальные располагаемые денежные доходы населения Югра, %</c:v>
                </c:pt>
              </c:strCache>
            </c:strRef>
          </c:tx>
          <c:spPr>
            <a:ln w="34925">
              <a:solidFill>
                <a:schemeClr val="accent3">
                  <a:lumMod val="75000"/>
                </a:schemeClr>
              </a:solidFill>
            </a:ln>
          </c:spPr>
          <c:marker>
            <c:symbol val="diamond"/>
            <c:size val="5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dLbl>
              <c:idx val="4"/>
              <c:layout>
                <c:manualLayout>
                  <c:x val="-4.7250000000000104E-2"/>
                  <c:y val="-3.5238710663979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527777777777676E-2"/>
                  <c:y val="2.11432263983879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Лист1!$B$4:$I$4</c:f>
              <c:numCache>
                <c:formatCode>General</c:formatCode>
                <c:ptCount val="6"/>
                <c:pt idx="0">
                  <c:v>93.4</c:v>
                </c:pt>
                <c:pt idx="1">
                  <c:v>98.4</c:v>
                </c:pt>
                <c:pt idx="2" formatCode="0.0">
                  <c:v>102.8</c:v>
                </c:pt>
                <c:pt idx="3" formatCode="0.0">
                  <c:v>101.8</c:v>
                </c:pt>
                <c:pt idx="4" formatCode="0.0">
                  <c:v>100.1</c:v>
                </c:pt>
                <c:pt idx="5">
                  <c:v>95.8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Реальные располагаемые денежные доходы населения, %</c:v>
                </c:pt>
              </c:strCache>
            </c:strRef>
          </c:tx>
          <c:spPr>
            <a:ln w="38116">
              <a:solidFill>
                <a:schemeClr val="accent3">
                  <a:lumMod val="75000"/>
                </a:schemeClr>
              </a:solidFill>
            </a:ln>
          </c:spPr>
          <c:marker>
            <c:symbol val="diamond"/>
            <c:size val="7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dLbl>
              <c:idx val="2"/>
              <c:layout>
                <c:manualLayout>
                  <c:x val="-8.2938757655293086E-2"/>
                  <c:y val="2.4413023094986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1644563164196066E-2"/>
                  <c:y val="-2.5207980238916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894356955380474E-2"/>
                  <c:y val="2.0922325972269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Лист1!$B$5:$I$5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Реальные располагаемые денежные доходы населения РФ, %</c:v>
                </c:pt>
              </c:strCache>
            </c:strRef>
          </c:tx>
          <c:spPr>
            <a:ln w="34925"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4"/>
              <c:layout>
                <c:manualLayout>
                  <c:x val="-5.6194444444444443E-2"/>
                  <c:y val="2.8974050990383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Лист1!$B$6:$I$6</c:f>
              <c:numCache>
                <c:formatCode>General</c:formatCode>
                <c:ptCount val="6"/>
                <c:pt idx="0">
                  <c:v>105.9</c:v>
                </c:pt>
                <c:pt idx="1">
                  <c:v>100.5</c:v>
                </c:pt>
                <c:pt idx="2" formatCode="0.0">
                  <c:v>104.6</c:v>
                </c:pt>
                <c:pt idx="3" formatCode="0.0">
                  <c:v>104</c:v>
                </c:pt>
                <c:pt idx="4" formatCode="0.0">
                  <c:v>99.3</c:v>
                </c:pt>
                <c:pt idx="5" formatCode="0.0">
                  <c:v>96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Реальные располагаемые денежные доходы населения РФ, %</c:v>
                </c:pt>
              </c:strCache>
            </c:strRef>
          </c:tx>
          <c:spPr>
            <a:ln w="34925"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3"/>
              <c:layout>
                <c:manualLayout>
                  <c:x val="-5.2431161014509294E-2"/>
                  <c:y val="2.7531909647576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313648293963412E-2"/>
                  <c:y val="-4.07704779460358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103,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Лист1!$B$7:$I$7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Доля населения с денежными доходами ниже величины прожиточного минимума, %</c:v>
                </c:pt>
              </c:strCache>
            </c:strRef>
          </c:tx>
          <c:spPr>
            <a:ln w="34925">
              <a:solidFill>
                <a:schemeClr val="accent5"/>
              </a:solidFill>
            </a:ln>
          </c:spPr>
          <c:marker>
            <c:symbol val="diamond"/>
            <c:size val="5"/>
            <c:spPr>
              <a:solidFill>
                <a:schemeClr val="accent5"/>
              </a:solidFill>
              <a:ln>
                <a:solidFill>
                  <a:srgbClr val="FFFF00"/>
                </a:solidFill>
              </a:ln>
            </c:spPr>
          </c:marker>
          <c:dLbls>
            <c:dLbl>
              <c:idx val="2"/>
              <c:layout>
                <c:manualLayout>
                  <c:x val="-3.8208442694663169E-2"/>
                  <c:y val="-4.108358881141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0430664916887471E-2"/>
                  <c:y val="-4.1083594509384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5715441819772522E-2"/>
                  <c:y val="-3.4996016761664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5"/>
                    </a:solidFill>
                    <a:latin typeface="+mn-lt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Лист1!$B$8:$I$8</c:f>
              <c:numCache>
                <c:formatCode>General</c:formatCode>
                <c:ptCount val="6"/>
                <c:pt idx="0">
                  <c:v>10.3</c:v>
                </c:pt>
                <c:pt idx="1">
                  <c:v>10.6</c:v>
                </c:pt>
                <c:pt idx="2" formatCode="0.0">
                  <c:v>9.8000000000000007</c:v>
                </c:pt>
                <c:pt idx="3">
                  <c:v>10.7</c:v>
                </c:pt>
                <c:pt idx="4">
                  <c:v>9.8000000000000007</c:v>
                </c:pt>
                <c:pt idx="5">
                  <c:v>10.9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935232"/>
        <c:axId val="88285184"/>
      </c:lineChart>
      <c:catAx>
        <c:axId val="8790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87932928"/>
        <c:crosses val="autoZero"/>
        <c:auto val="1"/>
        <c:lblAlgn val="ctr"/>
        <c:lblOffset val="100"/>
        <c:noMultiLvlLbl val="0"/>
      </c:catAx>
      <c:valAx>
        <c:axId val="87932928"/>
        <c:scaling>
          <c:orientation val="minMax"/>
          <c:max val="600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r>
                  <a:rPr lang="ru-RU" sz="800" dirty="0" smtClean="0">
                    <a:latin typeface="+mn-lt"/>
                  </a:rPr>
                  <a:t>тыс.рублей</a:t>
                </a:r>
                <a:endParaRPr lang="ru-RU" sz="800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1.5920393020599978E-2"/>
              <c:y val="0.205982319105807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87906560"/>
        <c:crosses val="autoZero"/>
        <c:crossBetween val="between"/>
        <c:majorUnit val="10000"/>
        <c:dispUnits>
          <c:builtInUnit val="thousands"/>
        </c:dispUnits>
      </c:valAx>
      <c:catAx>
        <c:axId val="87935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8285184"/>
        <c:crosses val="autoZero"/>
        <c:auto val="1"/>
        <c:lblAlgn val="ctr"/>
        <c:lblOffset val="100"/>
        <c:noMultiLvlLbl val="0"/>
      </c:catAx>
      <c:valAx>
        <c:axId val="8828518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87935232"/>
        <c:crosses val="max"/>
        <c:crossBetween val="between"/>
      </c:valAx>
      <c:spPr>
        <a:noFill/>
        <a:ln w="25410">
          <a:noFill/>
        </a:ln>
      </c:spPr>
    </c:plotArea>
    <c:legend>
      <c:legendPos val="b"/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3.8150443117605792E-4"/>
          <c:y val="0.70270036635865862"/>
          <c:w val="0.92215277777777749"/>
          <c:h val="0.27513589258849414"/>
        </c:manualLayout>
      </c:layout>
      <c:overlay val="0"/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199" i="1" baseline="0" dirty="0" smtClean="0">
                <a:solidFill>
                  <a:schemeClr val="tx2">
                    <a:lumMod val="50000"/>
                  </a:schemeClr>
                </a:solidFill>
              </a:rPr>
              <a:t>Рабочие места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2567951351754426"/>
          <c:y val="0.11407404061022229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412288775205681"/>
          <c:y val="0.16346626165036929"/>
          <c:w val="0.79103783790438464"/>
          <c:h val="0.454394308053325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Создано постоянных рабочих мест, тыс. едениц</c:v>
                </c:pt>
              </c:strCache>
            </c:strRef>
          </c:tx>
          <c:spPr>
            <a:gradFill>
              <a:gsLst>
                <a:gs pos="0">
                  <a:srgbClr val="00B050">
                    <a:lumMod val="50000"/>
                  </a:srgbClr>
                </a:gs>
                <a:gs pos="50000">
                  <a:srgbClr val="00B050"/>
                </a:gs>
                <a:gs pos="100000">
                  <a:schemeClr val="accent3">
                    <a:lumMod val="50000"/>
                  </a:schemeClr>
                </a:gs>
              </a:gsLst>
              <a:lin ang="0" scaled="0"/>
            </a:gradFill>
          </c:spPr>
          <c:invertIfNegative val="0"/>
          <c:dLbls>
            <c:dLbl>
              <c:idx val="4"/>
              <c:layout>
                <c:manualLayout>
                  <c:x val="-2.8954032168157723E-3"/>
                  <c:y val="-4.0404066112505284E-3"/>
                </c:manualLayout>
              </c:layout>
              <c:numFmt formatCode="#,##0.0" sourceLinked="0"/>
              <c:spPr>
                <a:gradFill>
                  <a:gsLst>
                    <a:gs pos="0">
                      <a:srgbClr val="00B050">
                        <a:lumMod val="50000"/>
                      </a:srgbClr>
                    </a:gs>
                    <a:gs pos="50000">
                      <a:srgbClr val="00B05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0" scaled="0"/>
                </a:gradFill>
              </c:spPr>
              <c:txPr>
                <a:bodyPr/>
                <a:lstStyle/>
                <a:p>
                  <a:pPr>
                    <a:defRPr sz="999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9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4.2</c:v>
                </c:pt>
                <c:pt idx="1">
                  <c:v>6.1</c:v>
                </c:pt>
                <c:pt idx="2" formatCode="0.0">
                  <c:v>6</c:v>
                </c:pt>
                <c:pt idx="3" formatCode="0.0">
                  <c:v>4.5999999999999996</c:v>
                </c:pt>
                <c:pt idx="4" formatCode="0.0">
                  <c:v>3.6</c:v>
                </c:pt>
                <c:pt idx="5" formatCode="0.0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Создано временных рабочих мест, тыс. едениц</c:v>
                </c:pt>
              </c:strCache>
            </c:strRef>
          </c:tx>
          <c:spPr>
            <a:gradFill>
              <a:gsLst>
                <a:gs pos="0">
                  <a:srgbClr val="0000FF">
                    <a:lumMod val="50000"/>
                  </a:srgbClr>
                </a:gs>
                <a:gs pos="50000">
                  <a:srgbClr val="0000FF"/>
                </a:gs>
                <a:gs pos="100000">
                  <a:schemeClr val="tx2">
                    <a:lumMod val="50000"/>
                  </a:schemeClr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999" b="1" i="0" u="none" strike="noStrike" kern="1200" baseline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30.1</c:v>
                </c:pt>
                <c:pt idx="1">
                  <c:v>24.5</c:v>
                </c:pt>
                <c:pt idx="2" formatCode="0.0">
                  <c:v>22.6</c:v>
                </c:pt>
                <c:pt idx="3" formatCode="0.0">
                  <c:v>23.1</c:v>
                </c:pt>
                <c:pt idx="4" formatCode="0.0">
                  <c:v>23.5</c:v>
                </c:pt>
                <c:pt idx="5">
                  <c:v>23.1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322688"/>
        <c:axId val="74324224"/>
      </c:barChart>
      <c:lineChart>
        <c:grouping val="standard"/>
        <c:varyColors val="0"/>
        <c:ser>
          <c:idx val="2"/>
          <c:order val="2"/>
          <c:tx>
            <c:strRef>
              <c:f>Лист1!$A$4</c:f>
              <c:strCache>
                <c:ptCount val="1"/>
                <c:pt idx="0">
                  <c:v>Уровень общей безработицы в среднем за год по Югре, %</c:v>
                </c:pt>
              </c:strCache>
            </c:strRef>
          </c:tx>
          <c:spPr>
            <a:ln w="34925">
              <a:solidFill>
                <a:schemeClr val="accent5"/>
              </a:solidFill>
            </a:ln>
          </c:spPr>
          <c:marker>
            <c:symbol val="diamond"/>
            <c:size val="5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dLbls>
            <c:dLbl>
              <c:idx val="0"/>
              <c:layout>
                <c:manualLayout>
                  <c:x val="-5.0525014117940491E-2"/>
                  <c:y val="-4.3434371070943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629382916619452E-2"/>
                  <c:y val="3.3333354542816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7.5</c:v>
                </c:pt>
                <c:pt idx="1">
                  <c:v>6.3</c:v>
                </c:pt>
                <c:pt idx="2" formatCode="0.0">
                  <c:v>5.5</c:v>
                </c:pt>
                <c:pt idx="3">
                  <c:v>4.9000000000000004</c:v>
                </c:pt>
                <c:pt idx="4">
                  <c:v>4.5999999999999996</c:v>
                </c:pt>
                <c:pt idx="5">
                  <c:v>4.9000000000000004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Количество категорий населения, получающих поддержку по трудоустройству, единиц </c:v>
                </c:pt>
              </c:strCache>
            </c:strRef>
          </c:tx>
          <c:spPr>
            <a:ln w="34925">
              <a:solidFill>
                <a:schemeClr val="accent2"/>
              </a:solidFill>
            </a:ln>
          </c:spPr>
          <c:marker>
            <c:symbol val="diamond"/>
            <c:size val="6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2"/>
            <c:marker>
              <c:symbol val="diamond"/>
              <c:size val="5"/>
            </c:marker>
            <c:bubble3D val="0"/>
          </c:dPt>
          <c:dLbls>
            <c:dLbl>
              <c:idx val="0"/>
              <c:layout>
                <c:manualLayout>
                  <c:x val="-3.4600068440948477E-2"/>
                  <c:y val="5.1515184293444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067676516433239E-2"/>
                  <c:y val="-3.7373761154067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695257215538657E-2"/>
                  <c:y val="1.515152479218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006513517315309"/>
                  <c:y val="-1.71717280978147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 formatCode="0">
                  <c:v>11</c:v>
                </c:pt>
                <c:pt idx="3" formatCode="0">
                  <c:v>13</c:v>
                </c:pt>
                <c:pt idx="4" formatCode="0">
                  <c:v>19</c:v>
                </c:pt>
                <c:pt idx="5">
                  <c:v>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344704"/>
        <c:axId val="74342784"/>
      </c:lineChart>
      <c:catAx>
        <c:axId val="7432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4324224"/>
        <c:crosses val="autoZero"/>
        <c:auto val="1"/>
        <c:lblAlgn val="ctr"/>
        <c:lblOffset val="100"/>
        <c:noMultiLvlLbl val="0"/>
      </c:catAx>
      <c:valAx>
        <c:axId val="74324224"/>
        <c:scaling>
          <c:orientation val="minMax"/>
          <c:max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ru-RU" sz="800" dirty="0" smtClean="0"/>
                  <a:t>тыс.единиц</a:t>
                </a:r>
                <a:endParaRPr lang="ru-RU" sz="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4322688"/>
        <c:crosses val="autoZero"/>
        <c:crossBetween val="between"/>
        <c:majorUnit val="10"/>
      </c:valAx>
      <c:valAx>
        <c:axId val="74342784"/>
        <c:scaling>
          <c:orientation val="minMax"/>
          <c:max val="2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800" dirty="0" smtClean="0"/>
                  <a:t>%</a:t>
                </a:r>
                <a:endParaRPr lang="ru-RU" sz="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4344704"/>
        <c:crosses val="max"/>
        <c:crossBetween val="between"/>
        <c:majorUnit val="5"/>
      </c:valAx>
      <c:catAx>
        <c:axId val="74344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4342784"/>
        <c:crosses val="autoZero"/>
        <c:auto val="1"/>
        <c:lblAlgn val="ctr"/>
        <c:lblOffset val="100"/>
        <c:noMultiLvlLbl val="0"/>
      </c:catAx>
      <c:spPr>
        <a:noFill/>
        <a:ln w="25381">
          <a:noFill/>
        </a:ln>
      </c:spPr>
    </c:plotArea>
    <c:legend>
      <c:legendPos val="b"/>
      <c:layout>
        <c:manualLayout>
          <c:xMode val="edge"/>
          <c:yMode val="edge"/>
          <c:x val="4.7086551809592925E-2"/>
          <c:y val="0.71143765938926873"/>
          <c:w val="0.95215334784986649"/>
          <c:h val="0.26431990094322816"/>
        </c:manualLayout>
      </c:layout>
      <c:overlay val="0"/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</a:rPr>
              <a:t>Пенсионное обеспечение населения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3438711972372589"/>
          <c:y val="3.010442621573953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104095200610003"/>
          <c:y val="9.7428539432794795E-2"/>
          <c:w val="0.73161342702763243"/>
          <c:h val="0.594096139309610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Средний размер дохода пенсионера, рублей</c:v>
                </c:pt>
              </c:strCache>
            </c:strRef>
          </c:tx>
          <c:spPr>
            <a:gradFill>
              <a:gsLst>
                <a:gs pos="0">
                  <a:srgbClr val="0000FF">
                    <a:lumMod val="50000"/>
                  </a:srgbClr>
                </a:gs>
                <a:gs pos="50000">
                  <a:schemeClr val="tx2"/>
                </a:gs>
                <a:gs pos="100000">
                  <a:srgbClr val="0000FF">
                    <a:lumMod val="50000"/>
                  </a:srgbClr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</c:strCache>
            </c:strRef>
          </c:cat>
          <c:val>
            <c:numRef>
              <c:f>Лист1!$B$2:$I$2</c:f>
              <c:numCache>
                <c:formatCode>0.0</c:formatCode>
                <c:ptCount val="6"/>
                <c:pt idx="0">
                  <c:v>11.9</c:v>
                </c:pt>
                <c:pt idx="1">
                  <c:v>13</c:v>
                </c:pt>
                <c:pt idx="2" formatCode="#,##0.0">
                  <c:v>14.4</c:v>
                </c:pt>
                <c:pt idx="3">
                  <c:v>15.8</c:v>
                </c:pt>
                <c:pt idx="4">
                  <c:v>17.100000000000001</c:v>
                </c:pt>
                <c:pt idx="5" formatCode="General">
                  <c:v>18.8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Размер дополнительной пенсии, рублей</c:v>
                </c:pt>
              </c:strCache>
            </c:strRef>
          </c:tx>
          <c:spPr>
            <a:gradFill>
              <a:gsLst>
                <a:gs pos="0">
                  <a:srgbClr val="FF0000">
                    <a:lumMod val="50000"/>
                  </a:srgbClr>
                </a:gs>
                <a:gs pos="50000">
                  <a:schemeClr val="accent2"/>
                </a:gs>
                <a:gs pos="100000">
                  <a:srgbClr val="FF0000">
                    <a:lumMod val="50000"/>
                  </a:srgbClr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</c:strCache>
            </c:strRef>
          </c:cat>
          <c:val>
            <c:numRef>
              <c:f>Лист1!$B$3:$I$3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100"/>
        <c:axId val="88619264"/>
        <c:axId val="88629248"/>
      </c:barChart>
      <c:lineChart>
        <c:grouping val="standard"/>
        <c:varyColors val="0"/>
        <c:ser>
          <c:idx val="2"/>
          <c:order val="2"/>
          <c:tx>
            <c:strRef>
              <c:f>Лист1!$A$4</c:f>
              <c:strCache>
                <c:ptCount val="1"/>
                <c:pt idx="0">
                  <c:v>Соотношение дохода пенсионера и бюджета прожиточного минимума,%</c:v>
                </c:pt>
              </c:strCache>
            </c:strRef>
          </c:tx>
          <c:spPr>
            <a:ln w="34925">
              <a:solidFill>
                <a:schemeClr val="accent3">
                  <a:lumMod val="75000"/>
                </a:schemeClr>
              </a:solidFill>
            </a:ln>
          </c:spPr>
          <c:marker>
            <c:symbol val="diamond"/>
            <c:size val="5"/>
            <c:spPr>
              <a:solidFill>
                <a:srgbClr val="00B050">
                  <a:lumMod val="75000"/>
                </a:srgbClr>
              </a:solidFill>
              <a:ln>
                <a:solidFill>
                  <a:srgbClr val="00B050">
                    <a:lumMod val="75000"/>
                  </a:srgbClr>
                </a:solidFill>
              </a:ln>
            </c:spPr>
          </c:marker>
          <c:dLbls>
            <c:spPr>
              <a:noFill/>
            </c:spPr>
            <c:txPr>
              <a:bodyPr/>
              <a:lstStyle/>
              <a:p>
                <a:pPr>
                  <a:defRPr sz="900" b="1">
                    <a:solidFill>
                      <a:schemeClr val="accent3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</c:strCache>
            </c:strRef>
          </c:cat>
          <c:val>
            <c:numRef>
              <c:f>Лист1!$B$4:$I$4</c:f>
              <c:numCache>
                <c:formatCode>General</c:formatCode>
                <c:ptCount val="6"/>
                <c:pt idx="0">
                  <c:v>168.9</c:v>
                </c:pt>
                <c:pt idx="1">
                  <c:v>172.1</c:v>
                </c:pt>
                <c:pt idx="2" formatCode="#,##0.0">
                  <c:v>188.1</c:v>
                </c:pt>
                <c:pt idx="3" formatCode="0.0">
                  <c:v>180.3</c:v>
                </c:pt>
                <c:pt idx="4" formatCode="0.0">
                  <c:v>183.3</c:v>
                </c:pt>
                <c:pt idx="5">
                  <c:v>166.5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Соотношение дохода пенсионера и бюджета прожиточного минимума,%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diamond"/>
            <c:size val="7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00B050">
                    <a:lumMod val="75000"/>
                  </a:srgb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</c:strCache>
            </c:strRef>
          </c:cat>
          <c:val>
            <c:numRef>
              <c:f>Лист1!$B$5:$I$5</c:f>
              <c:numCache>
                <c:formatCode>General</c:formatCode>
                <c:ptCount val="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631168"/>
        <c:axId val="88632704"/>
      </c:lineChart>
      <c:catAx>
        <c:axId val="8861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8629248"/>
        <c:crosses val="autoZero"/>
        <c:auto val="1"/>
        <c:lblAlgn val="ctr"/>
        <c:lblOffset val="100"/>
        <c:noMultiLvlLbl val="0"/>
      </c:catAx>
      <c:valAx>
        <c:axId val="88629248"/>
        <c:scaling>
          <c:orientation val="minMax"/>
          <c:max val="25"/>
        </c:scaling>
        <c:delete val="0"/>
        <c:axPos val="l"/>
        <c:title>
          <c:tx>
            <c:rich>
              <a:bodyPr/>
              <a:lstStyle/>
              <a:p>
                <a:pPr>
                  <a:defRPr sz="7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dirty="0" err="1" smtClean="0"/>
                  <a:t>тыс.рублей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2.8757968654020024E-2"/>
              <c:y val="0.340293416972681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8619264"/>
        <c:crosses val="autoZero"/>
        <c:crossBetween val="between"/>
      </c:valAx>
      <c:catAx>
        <c:axId val="88631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8632704"/>
        <c:crosses val="autoZero"/>
        <c:auto val="1"/>
        <c:lblAlgn val="ctr"/>
        <c:lblOffset val="100"/>
        <c:noMultiLvlLbl val="0"/>
      </c:catAx>
      <c:valAx>
        <c:axId val="88632704"/>
        <c:scaling>
          <c:orientation val="minMax"/>
          <c:max val="20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99">
                    <a:latin typeface="Arial" pitchFamily="34" charset="0"/>
                    <a:cs typeface="Arial" pitchFamily="34" charset="0"/>
                  </a:defRPr>
                </a:pPr>
                <a:r>
                  <a:rPr lang="ru-RU" sz="799" dirty="0" smtClean="0">
                    <a:latin typeface="Arial" pitchFamily="34" charset="0"/>
                    <a:cs typeface="Arial" pitchFamily="34" charset="0"/>
                  </a:rPr>
                  <a:t>%</a:t>
                </a:r>
                <a:endParaRPr lang="ru-RU" sz="8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96716521297976565"/>
              <c:y val="0.422074371289388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8631168"/>
        <c:crosses val="max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7.0587741241685514E-2"/>
          <c:y val="0.78398555390688462"/>
          <c:w val="0.87451068223700368"/>
          <c:h val="0.14378746804037096"/>
        </c:manualLayout>
      </c:layout>
      <c:overlay val="0"/>
      <c:txPr>
        <a:bodyPr/>
        <a:lstStyle/>
        <a:p>
          <a:pPr>
            <a:defRPr sz="8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199" i="1" dirty="0" smtClean="0">
                <a:solidFill>
                  <a:schemeClr val="tx2">
                    <a:lumMod val="50000"/>
                  </a:schemeClr>
                </a:solidFill>
              </a:rPr>
              <a:t>Занятость населения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003592140330742"/>
          <c:y val="2.875283227238100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133609963085378"/>
          <c:y val="0.13304726384813431"/>
          <c:w val="0.7402899094515919"/>
          <c:h val="0.45745687656186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Среднегодовая численность занятых в экономике, тыс. человек</c:v>
                </c:pt>
              </c:strCache>
            </c:strRef>
          </c:tx>
          <c:spPr>
            <a:gradFill>
              <a:gsLst>
                <a:gs pos="0">
                  <a:srgbClr val="0000FF">
                    <a:lumMod val="50000"/>
                  </a:srgbClr>
                </a:gs>
                <a:gs pos="50000">
                  <a:schemeClr val="tx2"/>
                </a:gs>
                <a:gs pos="100000">
                  <a:srgbClr val="0000FF">
                    <a:lumMod val="50000"/>
                  </a:srgbClr>
                </a:gs>
              </a:gsLst>
              <a:lin ang="0" scaled="0"/>
            </a:gra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9" b="1">
                    <a:solidFill>
                      <a:schemeClr val="tx2"/>
                    </a:solidFill>
                    <a:effectLst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</c:v>
                </c:pt>
              </c:strCache>
            </c:strRef>
          </c:cat>
          <c:val>
            <c:numRef>
              <c:f>Лист1!$B$2:$G$2</c:f>
              <c:numCache>
                <c:formatCode>0.0</c:formatCode>
                <c:ptCount val="6"/>
                <c:pt idx="0">
                  <c:v>897.6</c:v>
                </c:pt>
                <c:pt idx="1">
                  <c:v>903.6</c:v>
                </c:pt>
                <c:pt idx="2">
                  <c:v>912.2</c:v>
                </c:pt>
                <c:pt idx="3">
                  <c:v>916.1</c:v>
                </c:pt>
                <c:pt idx="4">
                  <c:v>917.2</c:v>
                </c:pt>
                <c:pt idx="5">
                  <c:v>917.5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414336"/>
        <c:axId val="74428416"/>
      </c:barChart>
      <c:lineChart>
        <c:grouping val="standard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Доля занятых в экономике в общей численности населения в трудоспособном возрасте РФ, в %</c:v>
                </c:pt>
              </c:strCache>
            </c:strRef>
          </c:tx>
          <c:spPr>
            <a:ln w="34925"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999" b="1" i="0" u="none" strike="noStrike" kern="1200" baseline="0" dirty="0">
                    <a:solidFill>
                      <a:schemeClr val="accent2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</c:v>
                </c:pt>
              </c:strCache>
            </c:strRef>
          </c:cat>
          <c:val>
            <c:numRef>
              <c:f>Лист1!$B$3:$G$3</c:f>
              <c:numCache>
                <c:formatCode>0.0</c:formatCode>
                <c:ptCount val="6"/>
                <c:pt idx="1">
                  <c:v>77.400000000000006</c:v>
                </c:pt>
                <c:pt idx="2">
                  <c:v>78.5</c:v>
                </c:pt>
                <c:pt idx="3">
                  <c:v>79.3</c:v>
                </c:pt>
                <c:pt idx="4">
                  <c:v>80.099999999999994</c:v>
                </c:pt>
                <c:pt idx="5">
                  <c:v>80.599999999999994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Доля занятых в экономике в общей численности населения в трудоспособном возрасте Югра, в %*</c:v>
                </c:pt>
              </c:strCache>
            </c:strRef>
          </c:tx>
          <c:spPr>
            <a:ln w="34925">
              <a:solidFill>
                <a:schemeClr val="accent3">
                  <a:lumMod val="75000"/>
                </a:schemeClr>
              </a:solidFill>
            </a:ln>
          </c:spPr>
          <c:marker>
            <c:symbol val="diamond"/>
            <c:size val="5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</c:v>
                </c:pt>
              </c:strCache>
            </c:strRef>
          </c:cat>
          <c:val>
            <c:numRef>
              <c:f>Лист1!$B$4:$G$4</c:f>
              <c:numCache>
                <c:formatCode>0.0</c:formatCode>
                <c:ptCount val="6"/>
                <c:pt idx="1">
                  <c:v>85.3</c:v>
                </c:pt>
                <c:pt idx="2">
                  <c:v>86.1</c:v>
                </c:pt>
                <c:pt idx="3">
                  <c:v>87</c:v>
                </c:pt>
                <c:pt idx="4">
                  <c:v>87.9</c:v>
                </c:pt>
                <c:pt idx="5">
                  <c:v>88.5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430336"/>
        <c:axId val="74431872"/>
      </c:lineChart>
      <c:catAx>
        <c:axId val="7441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99" b="1"/>
            </a:pPr>
            <a:endParaRPr lang="ru-RU"/>
          </a:p>
        </c:txPr>
        <c:crossAx val="74428416"/>
        <c:crosses val="autoZero"/>
        <c:auto val="1"/>
        <c:lblAlgn val="ctr"/>
        <c:lblOffset val="100"/>
        <c:noMultiLvlLbl val="0"/>
      </c:catAx>
      <c:valAx>
        <c:axId val="74428416"/>
        <c:scaling>
          <c:orientation val="minMax"/>
          <c:max val="15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ru-RU" sz="800" dirty="0" smtClean="0"/>
                  <a:t>тыс.человек</a:t>
                </a:r>
                <a:endParaRPr lang="ru-RU" sz="800" dirty="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4414336"/>
        <c:crosses val="autoZero"/>
        <c:crossBetween val="between"/>
        <c:majorUnit val="200"/>
      </c:valAx>
      <c:catAx>
        <c:axId val="74430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4431872"/>
        <c:crosses val="autoZero"/>
        <c:auto val="1"/>
        <c:lblAlgn val="ctr"/>
        <c:lblOffset val="100"/>
        <c:noMultiLvlLbl val="0"/>
      </c:catAx>
      <c:valAx>
        <c:axId val="7443187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ru-RU" sz="800" dirty="0" smtClean="0"/>
                  <a:t>%</a:t>
                </a:r>
                <a:endParaRPr lang="ru-RU" sz="800" dirty="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4430336"/>
        <c:crosses val="max"/>
        <c:crossBetween val="between"/>
      </c:valAx>
      <c:spPr>
        <a:noFill/>
        <a:ln w="25371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9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900" b="1"/>
            </a:pPr>
            <a:endParaRPr lang="ru-RU"/>
          </a:p>
        </c:txPr>
      </c:legendEntry>
      <c:layout>
        <c:manualLayout>
          <c:xMode val="edge"/>
          <c:yMode val="edge"/>
          <c:x val="1.5810052475045383E-2"/>
          <c:y val="0.67398699023902764"/>
          <c:w val="0.96037852661552103"/>
          <c:h val="0.29045770306146768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i="1" dirty="0" smtClean="0">
                <a:solidFill>
                  <a:srgbClr val="FF0000"/>
                </a:solidFill>
              </a:rPr>
              <a:t>Целевой</a:t>
            </a:r>
            <a:r>
              <a:rPr lang="ru-RU" sz="1200" i="1" baseline="0" dirty="0" smtClean="0">
                <a:solidFill>
                  <a:srgbClr val="FF0000"/>
                </a:solidFill>
              </a:rPr>
              <a:t> ориентир: </a:t>
            </a:r>
          </a:p>
          <a:p>
            <a:pPr>
              <a:defRPr/>
            </a:pPr>
            <a:r>
              <a:rPr lang="ru-RU" sz="1200" i="1" u="none" baseline="0" dirty="0" smtClean="0">
                <a:solidFill>
                  <a:schemeClr val="tx2">
                    <a:lumMod val="50000"/>
                  </a:schemeClr>
                </a:solidFill>
              </a:rPr>
              <a:t>Увеличение продолжительности жизни</a:t>
            </a:r>
            <a:endParaRPr lang="ru-RU" sz="1200" i="1" u="none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4053667075356366"/>
          <c:y val="6.32296832816744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679905309603898"/>
          <c:y val="0.25286260571921104"/>
          <c:w val="0.82393976574481131"/>
          <c:h val="0.4475055468989822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Ожидаемая продолжительность жизни в РФ</c:v>
                </c:pt>
              </c:strCache>
            </c:strRef>
          </c:tx>
          <c:spPr>
            <a:ln w="34925"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73,0</a:t>
                    </a:r>
                    <a:r>
                      <a: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**</a:t>
                    </a:r>
                    <a:endParaRPr lang="en-US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2018 год</c:v>
                </c:pt>
              </c:strCache>
            </c:strRef>
          </c:cat>
          <c:val>
            <c:numRef>
              <c:f>Лист1!$B$2:$I$2</c:f>
              <c:numCache>
                <c:formatCode>0.0</c:formatCode>
                <c:ptCount val="7"/>
                <c:pt idx="0">
                  <c:v>68.900000000000006</c:v>
                </c:pt>
                <c:pt idx="1">
                  <c:v>69.8</c:v>
                </c:pt>
                <c:pt idx="2">
                  <c:v>70.2</c:v>
                </c:pt>
                <c:pt idx="3">
                  <c:v>70.8</c:v>
                </c:pt>
                <c:pt idx="4">
                  <c:v>70.900000000000006</c:v>
                </c:pt>
                <c:pt idx="5">
                  <c:v>71</c:v>
                </c:pt>
                <c:pt idx="6">
                  <c:v>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616640"/>
        <c:axId val="75618176"/>
      </c:lineChart>
      <c:lineChart>
        <c:grouping val="standard"/>
        <c:varyColors val="0"/>
        <c:ser>
          <c:idx val="1"/>
          <c:order val="1"/>
          <c:tx>
            <c:strRef>
              <c:f>Лист1!$A$3</c:f>
              <c:strCache>
                <c:ptCount val="1"/>
              </c:strCache>
            </c:strRef>
          </c:tx>
          <c:spPr>
            <a:ln w="38116">
              <a:solidFill>
                <a:schemeClr val="accent2"/>
              </a:solidFill>
            </a:ln>
          </c:spPr>
          <c:marker>
            <c:symbol val="diamond"/>
            <c:size val="8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2018 год</c:v>
                </c:pt>
              </c:strCache>
            </c:strRef>
          </c:cat>
          <c:val>
            <c:numRef>
              <c:f>Лист1!$B$3:$I$3</c:f>
              <c:numCache>
                <c:formatCode>General</c:formatCode>
                <c:ptCount val="7"/>
              </c:numCache>
            </c:numRef>
          </c:val>
          <c:smooth val="0"/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Ожидаемая продолжительность жизни в Югре</c:v>
                </c:pt>
              </c:strCache>
            </c:strRef>
          </c:tx>
          <c:spPr>
            <a:ln w="34925">
              <a:solidFill>
                <a:schemeClr val="accent3">
                  <a:lumMod val="75000"/>
                </a:schemeClr>
              </a:solidFill>
            </a:ln>
          </c:spPr>
          <c:marker>
            <c:symbol val="diamond"/>
            <c:size val="5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00B050">
                    <a:lumMod val="75000"/>
                  </a:srgbClr>
                </a:solidFill>
              </a:ln>
            </c:spPr>
          </c:marker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75,2</a:t>
                    </a:r>
                    <a:r>
                      <a: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*</a:t>
                    </a:r>
                    <a:endParaRPr lang="en-US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2018 год</c:v>
                </c:pt>
              </c:strCache>
            </c:strRef>
          </c:cat>
          <c:val>
            <c:numRef>
              <c:f>Лист1!$B$4:$I$4</c:f>
              <c:numCache>
                <c:formatCode>General</c:formatCode>
                <c:ptCount val="7"/>
                <c:pt idx="0">
                  <c:v>70.3</c:v>
                </c:pt>
                <c:pt idx="1">
                  <c:v>70.900000000000006</c:v>
                </c:pt>
                <c:pt idx="2" formatCode="0.0">
                  <c:v>71.8</c:v>
                </c:pt>
                <c:pt idx="3" formatCode="0.0">
                  <c:v>72.2</c:v>
                </c:pt>
                <c:pt idx="4" formatCode="0.0">
                  <c:v>72.3</c:v>
                </c:pt>
                <c:pt idx="5" formatCode="0.0">
                  <c:v>72.400000000000006</c:v>
                </c:pt>
                <c:pt idx="6" formatCode="0.0">
                  <c:v>75.2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97632"/>
        <c:axId val="73799168"/>
      </c:lineChart>
      <c:catAx>
        <c:axId val="7561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5618176"/>
        <c:crosses val="autoZero"/>
        <c:auto val="1"/>
        <c:lblAlgn val="ctr"/>
        <c:lblOffset val="100"/>
        <c:noMultiLvlLbl val="0"/>
      </c:catAx>
      <c:valAx>
        <c:axId val="75618176"/>
        <c:scaling>
          <c:orientation val="minMax"/>
          <c:max val="76"/>
        </c:scaling>
        <c:delete val="0"/>
        <c:axPos val="l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r>
                  <a:rPr lang="ru-RU" sz="800" dirty="0" smtClean="0">
                    <a:latin typeface="+mn-lt"/>
                  </a:rPr>
                  <a:t>лет</a:t>
                </a:r>
                <a:endParaRPr lang="ru-RU" sz="800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1.1199490197002063E-2"/>
              <c:y val="0.42151269689584581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5616640"/>
        <c:crosses val="autoZero"/>
        <c:crossBetween val="between"/>
        <c:majorUnit val="2"/>
      </c:valAx>
      <c:catAx>
        <c:axId val="73797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3799168"/>
        <c:crosses val="autoZero"/>
        <c:auto val="1"/>
        <c:lblAlgn val="ctr"/>
        <c:lblOffset val="100"/>
        <c:noMultiLvlLbl val="0"/>
      </c:catAx>
      <c:valAx>
        <c:axId val="73799168"/>
        <c:scaling>
          <c:orientation val="minMax"/>
          <c:max val="2.8"/>
        </c:scaling>
        <c:delete val="1"/>
        <c:axPos val="r"/>
        <c:numFmt formatCode="General" sourceLinked="1"/>
        <c:majorTickMark val="out"/>
        <c:minorTickMark val="none"/>
        <c:tickLblPos val="none"/>
        <c:crossAx val="73797632"/>
        <c:crosses val="max"/>
        <c:crossBetween val="between"/>
      </c:valAx>
      <c:spPr>
        <a:noFill/>
        <a:ln w="25410">
          <a:noFill/>
        </a:ln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7.9454521457544849E-2"/>
          <c:y val="0.79547808608088555"/>
          <c:w val="0.91940762064826576"/>
          <c:h val="0.15192722384265017"/>
        </c:manualLayout>
      </c:layout>
      <c:overlay val="0"/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199" i="1" dirty="0" smtClean="0">
                <a:solidFill>
                  <a:schemeClr val="tx2">
                    <a:lumMod val="50000"/>
                  </a:schemeClr>
                </a:solidFill>
              </a:rPr>
              <a:t>Естественный</a:t>
            </a:r>
            <a:r>
              <a:rPr lang="ru-RU" sz="1199" i="1" baseline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199" i="1" dirty="0" smtClean="0">
                <a:solidFill>
                  <a:schemeClr val="tx2">
                    <a:lumMod val="50000"/>
                  </a:schemeClr>
                </a:solidFill>
              </a:rPr>
              <a:t>прирост (убыль) населения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3409894438106981"/>
          <c:y val="1.646089254847801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756515055550915"/>
          <c:y val="0.12801645777756876"/>
          <c:w val="0.80701957050411965"/>
          <c:h val="0.39659257020310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Коэффициент рождаемости в РФ, на 1000 населения </c:v>
                </c:pt>
              </c:strCache>
            </c:strRef>
          </c:tx>
          <c:spPr>
            <a:gradFill>
              <a:gsLst>
                <a:gs pos="0">
                  <a:srgbClr val="FF0000">
                    <a:lumMod val="75000"/>
                  </a:srgbClr>
                </a:gs>
                <a:gs pos="50000">
                  <a:srgbClr val="FF0000"/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</c:spPr>
          <c:invertIfNegative val="0"/>
          <c:dLbls>
            <c:dLbl>
              <c:idx val="0"/>
              <c:layout>
                <c:manualLayout>
                  <c:x val="-1.9145301206843861E-2"/>
                  <c:y val="3.78250647344716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94017211819618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703014168173206E-3"/>
                  <c:y val="7.56501294689420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940172118196183E-2"/>
                  <c:y val="7.56471511173881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4700860590979339E-3"/>
                  <c:y val="3.78250647344716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2"/>
                    </a:solidFill>
                    <a:effectLst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оценка*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6"/>
                <c:pt idx="0">
                  <c:v>12.5</c:v>
                </c:pt>
                <c:pt idx="1">
                  <c:v>12.6</c:v>
                </c:pt>
                <c:pt idx="2">
                  <c:v>13.3</c:v>
                </c:pt>
                <c:pt idx="3" formatCode="0.0">
                  <c:v>13.2</c:v>
                </c:pt>
                <c:pt idx="4" formatCode="0.0">
                  <c:v>13.3</c:v>
                </c:pt>
                <c:pt idx="5" formatCode="0.0">
                  <c:v>13.3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Коэффициент рождаемости в Югре, на 1000 населения</c:v>
                </c:pt>
              </c:strCache>
            </c:strRef>
          </c:tx>
          <c:spPr>
            <a:gradFill>
              <a:gsLst>
                <a:gs pos="0">
                  <a:srgbClr val="0000FF">
                    <a:lumMod val="50000"/>
                  </a:srgbClr>
                </a:gs>
                <a:gs pos="50000">
                  <a:srgbClr val="0000FF"/>
                </a:gs>
                <a:gs pos="100000">
                  <a:schemeClr val="tx2">
                    <a:lumMod val="50000"/>
                  </a:schemeClr>
                </a:gs>
              </a:gsLst>
              <a:lin ang="0" scaled="0"/>
            </a:gradFill>
            <a:ln w="38081">
              <a:noFill/>
            </a:ln>
          </c:spPr>
          <c:invertIfNegative val="0"/>
          <c:dLbls>
            <c:dLbl>
              <c:idx val="0"/>
              <c:layout>
                <c:manualLayout>
                  <c:x val="-2.7350430295490172E-3"/>
                  <c:y val="3.78250647344716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350430295490172E-3"/>
                  <c:y val="1.51300258937892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350430295490172E-3"/>
                  <c:y val="7.56501294689420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350430295490172E-3"/>
                  <c:y val="1.51300258937892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350430295489171E-3"/>
                  <c:y val="1.51300258937892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2">
                        <a:lumMod val="50000"/>
                      </a:schemeClr>
                    </a:solidFill>
                    <a:effectLst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оценка*</c:v>
                </c:pt>
              </c:strCache>
            </c:strRef>
          </c:cat>
          <c:val>
            <c:numRef>
              <c:f>Лист1!$B$3:$I$3</c:f>
              <c:numCache>
                <c:formatCode>General</c:formatCode>
                <c:ptCount val="6"/>
                <c:pt idx="0">
                  <c:v>16.399999999999999</c:v>
                </c:pt>
                <c:pt idx="1">
                  <c:v>16.399999999999999</c:v>
                </c:pt>
                <c:pt idx="2">
                  <c:v>17.7</c:v>
                </c:pt>
                <c:pt idx="3" formatCode="0.0">
                  <c:v>17.5</c:v>
                </c:pt>
                <c:pt idx="4" formatCode="0.0">
                  <c:v>17.2</c:v>
                </c:pt>
                <c:pt idx="5" formatCode="0.0">
                  <c:v>16.600000000000001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61760"/>
        <c:axId val="73879936"/>
      </c:barChart>
      <c:lineChart>
        <c:grouping val="standard"/>
        <c:varyColors val="0"/>
        <c:ser>
          <c:idx val="2"/>
          <c:order val="2"/>
          <c:tx>
            <c:strRef>
              <c:f>Лист1!$A$4</c:f>
              <c:strCache>
                <c:ptCount val="1"/>
                <c:pt idx="0">
                  <c:v>Коэффициент естественного прироста (убыли) населения в РФ, на 1000 населения</c:v>
                </c:pt>
              </c:strCache>
            </c:strRef>
          </c:tx>
          <c:spPr>
            <a:ln w="34925">
              <a:solidFill>
                <a:schemeClr val="accent5"/>
              </a:solidFill>
            </a:ln>
          </c:spPr>
          <c:marker>
            <c:symbol val="diamond"/>
            <c:size val="5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dLbls>
            <c:dLbl>
              <c:idx val="0"/>
              <c:layout>
                <c:manualLayout>
                  <c:x val="-4.6407004122162102E-2"/>
                  <c:y val="-2.4098740443935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607004466734453E-2"/>
                  <c:y val="-3.7267451069037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136918407637123E-2"/>
                  <c:y val="-3.7267451069037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оценка*</c:v>
                </c:pt>
              </c:strCache>
            </c:strRef>
          </c:cat>
          <c:val>
            <c:numRef>
              <c:f>Лист1!$B$4:$I$4</c:f>
              <c:numCache>
                <c:formatCode>General</c:formatCode>
                <c:ptCount val="6"/>
                <c:pt idx="0">
                  <c:v>-1.7</c:v>
                </c:pt>
                <c:pt idx="1">
                  <c:v>-0.9</c:v>
                </c:pt>
                <c:pt idx="2" formatCode="0.0">
                  <c:v>0</c:v>
                </c:pt>
                <c:pt idx="3" formatCode="0.0">
                  <c:v>0.2</c:v>
                </c:pt>
                <c:pt idx="4" formatCode="0.0">
                  <c:v>0.2</c:v>
                </c:pt>
                <c:pt idx="5" formatCode="0.0">
                  <c:v>0.2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Коэффициент естественного прироста (убыли) населения в РФ, на 1000 населения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diamond"/>
            <c:size val="7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оценка*</c:v>
                </c:pt>
              </c:strCache>
            </c:strRef>
          </c:cat>
          <c:val>
            <c:numRef>
              <c:f>Лист1!$B$5:$I$5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Коэффициент естественного прироста (убыли) населения в Югре, на 1000 населения</c:v>
                </c:pt>
              </c:strCache>
            </c:strRef>
          </c:tx>
          <c:spPr>
            <a:ln w="34925">
              <a:solidFill>
                <a:srgbClr val="008000"/>
              </a:solidFill>
            </a:ln>
          </c:spPr>
          <c:marker>
            <c:symbol val="diamond"/>
            <c:size val="5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008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оценка*</c:v>
                </c:pt>
              </c:strCache>
            </c:strRef>
          </c:cat>
          <c:val>
            <c:numRef>
              <c:f>Лист1!$B$6:$I$6</c:f>
              <c:numCache>
                <c:formatCode>General</c:formatCode>
                <c:ptCount val="6"/>
                <c:pt idx="0">
                  <c:v>9.6</c:v>
                </c:pt>
                <c:pt idx="1">
                  <c:v>9.9</c:v>
                </c:pt>
                <c:pt idx="2">
                  <c:v>11.4</c:v>
                </c:pt>
                <c:pt idx="3">
                  <c:v>11.2</c:v>
                </c:pt>
                <c:pt idx="4">
                  <c:v>10.8</c:v>
                </c:pt>
                <c:pt idx="5" formatCode="0.0">
                  <c:v>10.199999999999999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81472"/>
        <c:axId val="73883008"/>
      </c:lineChart>
      <c:catAx>
        <c:axId val="7386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3879936"/>
        <c:crosses val="autoZero"/>
        <c:auto val="1"/>
        <c:lblAlgn val="ctr"/>
        <c:lblOffset val="100"/>
        <c:noMultiLvlLbl val="0"/>
      </c:catAx>
      <c:valAx>
        <c:axId val="73879936"/>
        <c:scaling>
          <c:orientation val="minMax"/>
          <c:max val="25"/>
        </c:scaling>
        <c:delete val="0"/>
        <c:axPos val="l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r>
                  <a:rPr lang="ru-RU" sz="800" dirty="0" smtClean="0">
                    <a:latin typeface="+mn-lt"/>
                  </a:rPr>
                  <a:t>на 1000 населения</a:t>
                </a:r>
                <a:endParaRPr lang="ru-RU" sz="800" dirty="0">
                  <a:latin typeface="+mn-lt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3861760"/>
        <c:crosses val="autoZero"/>
        <c:crossBetween val="between"/>
      </c:valAx>
      <c:catAx>
        <c:axId val="73881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3883008"/>
        <c:crosses val="autoZero"/>
        <c:auto val="1"/>
        <c:lblAlgn val="ctr"/>
        <c:lblOffset val="100"/>
        <c:noMultiLvlLbl val="0"/>
      </c:catAx>
      <c:valAx>
        <c:axId val="7388300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3881472"/>
        <c:crosses val="max"/>
        <c:crossBetween val="between"/>
      </c:valAx>
      <c:spPr>
        <a:noFill/>
        <a:ln w="25388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4.9285260034754426E-2"/>
          <c:y val="0.59853593970180641"/>
          <c:w val="0.95071473996524558"/>
          <c:h val="0.33232831159459025"/>
        </c:manualLayout>
      </c:layout>
      <c:overlay val="0"/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99" i="1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199" i="1" dirty="0" smtClean="0">
                <a:solidFill>
                  <a:schemeClr val="tx2">
                    <a:lumMod val="50000"/>
                  </a:schemeClr>
                </a:solidFill>
              </a:rPr>
              <a:t>Численность постоянного населения (среднегодовая)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392883437631846"/>
          <c:y val="0.17501138007647746"/>
          <c:w val="0.78948056049583859"/>
          <c:h val="0.39088051825063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Численность населения (среднегодовая) с учётом пересчёта от итогов Всероссийской переписи населения 2010 года</c:v>
                </c:pt>
              </c:strCache>
            </c:strRef>
          </c:tx>
          <c:spPr>
            <a:gradFill>
              <a:gsLst>
                <a:gs pos="0">
                  <a:srgbClr val="0000FF">
                    <a:lumMod val="50000"/>
                  </a:srgbClr>
                </a:gs>
                <a:gs pos="50000">
                  <a:srgbClr val="0000FF"/>
                </a:gs>
                <a:gs pos="100000">
                  <a:srgbClr val="0000FF">
                    <a:lumMod val="50000"/>
                  </a:srgbClr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Лист1!$B$1:$H$1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оценка* 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6"/>
                <c:pt idx="0">
                  <c:v>1529.2</c:v>
                </c:pt>
                <c:pt idx="1">
                  <c:v>1549.2</c:v>
                </c:pt>
                <c:pt idx="2">
                  <c:v>1572.7</c:v>
                </c:pt>
                <c:pt idx="3">
                  <c:v>1590.7</c:v>
                </c:pt>
                <c:pt idx="4">
                  <c:v>1604.7</c:v>
                </c:pt>
                <c:pt idx="5">
                  <c:v>1618.8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911680"/>
        <c:axId val="73913472"/>
      </c:barChart>
      <c:lineChart>
        <c:grouping val="standard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Суммарный коэффициент рождаемости (число детей, рожденных в среднем одной женщиной за весь фертильный период ее жизни (с 15 до 49 лет), единиц**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Лист1!$B$1:$H$1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оценка* 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6"/>
                <c:pt idx="0">
                  <c:v>1.81</c:v>
                </c:pt>
                <c:pt idx="1">
                  <c:v>1.84</c:v>
                </c:pt>
                <c:pt idx="2" formatCode="0.00">
                  <c:v>2.02</c:v>
                </c:pt>
                <c:pt idx="3" formatCode="0.00">
                  <c:v>2.0499999999999998</c:v>
                </c:pt>
                <c:pt idx="4" formatCode="0.00">
                  <c:v>2.09</c:v>
                </c:pt>
                <c:pt idx="5" formatCode="0.00">
                  <c:v>2.089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917184"/>
        <c:axId val="73915392"/>
      </c:lineChart>
      <c:catAx>
        <c:axId val="7391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3913472"/>
        <c:crosses val="autoZero"/>
        <c:auto val="1"/>
        <c:lblAlgn val="ctr"/>
        <c:lblOffset val="100"/>
        <c:noMultiLvlLbl val="0"/>
      </c:catAx>
      <c:valAx>
        <c:axId val="739134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r>
                  <a:rPr lang="ru-RU">
                    <a:latin typeface="+mn-lt"/>
                  </a:rPr>
                  <a:t>тыс.человек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3911680"/>
        <c:crosses val="autoZero"/>
        <c:crossBetween val="between"/>
      </c:valAx>
      <c:valAx>
        <c:axId val="73915392"/>
        <c:scaling>
          <c:orientation val="minMax"/>
          <c:max val="6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3917184"/>
        <c:crosses val="max"/>
        <c:crossBetween val="between"/>
        <c:majorUnit val="1"/>
      </c:valAx>
      <c:catAx>
        <c:axId val="73917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3915392"/>
        <c:crosses val="autoZero"/>
        <c:auto val="1"/>
        <c:lblAlgn val="ctr"/>
        <c:lblOffset val="100"/>
        <c:noMultiLvlLbl val="0"/>
      </c:catAx>
      <c:spPr>
        <a:noFill/>
        <a:ln w="25387">
          <a:noFill/>
        </a:ln>
      </c:spPr>
    </c:plotArea>
    <c:legend>
      <c:legendPos val="b"/>
      <c:layout>
        <c:manualLayout>
          <c:xMode val="edge"/>
          <c:yMode val="edge"/>
          <c:x val="2.8143653458796059E-3"/>
          <c:y val="0.66305306488877891"/>
          <c:w val="0.94834436240382236"/>
          <c:h val="0.27385307400655662"/>
        </c:manualLayout>
      </c:layout>
      <c:overlay val="0"/>
      <c:txPr>
        <a:bodyPr/>
        <a:lstStyle/>
        <a:p>
          <a:pPr algn="just">
            <a:defRPr sz="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</a:rPr>
              <a:t>Доступность </a:t>
            </a:r>
            <a:r>
              <a:rPr lang="ru-RU" sz="1200" i="1" baseline="0" dirty="0" smtClean="0">
                <a:solidFill>
                  <a:schemeClr val="tx2">
                    <a:lumMod val="50000"/>
                  </a:schemeClr>
                </a:solidFill>
              </a:rPr>
              <a:t>дошкольного образования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3654432199809707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01662866247388"/>
          <c:y val="0.14017765917014507"/>
          <c:w val="0.72445518618293747"/>
          <c:h val="0.42369576781082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Доступность дошкольного образования для детей в возрасте от 3 до 7 лет, %*</c:v>
                </c:pt>
              </c:strCache>
            </c:strRef>
          </c:tx>
          <c:spPr>
            <a:gradFill>
              <a:gsLst>
                <a:gs pos="0">
                  <a:srgbClr val="00B050">
                    <a:lumMod val="50000"/>
                  </a:srgbClr>
                </a:gs>
                <a:gs pos="50000">
                  <a:srgbClr val="00B050">
                    <a:lumMod val="75000"/>
                  </a:srgbClr>
                </a:gs>
                <a:gs pos="100000">
                  <a:schemeClr val="accent3">
                    <a:lumMod val="50000"/>
                  </a:schemeClr>
                </a:gs>
              </a:gsLst>
              <a:lin ang="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Лист1!$B$2:$J$2</c:f>
              <c:numCache>
                <c:formatCode>0.0</c:formatCode>
                <c:ptCount val="6"/>
                <c:pt idx="0">
                  <c:v>70</c:v>
                </c:pt>
                <c:pt idx="1">
                  <c:v>73</c:v>
                </c:pt>
                <c:pt idx="2" formatCode="General">
                  <c:v>84.9</c:v>
                </c:pt>
                <c:pt idx="3" formatCode="General">
                  <c:v>89.8</c:v>
                </c:pt>
                <c:pt idx="4" formatCode="General">
                  <c:v>94.3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Обеспеченность детей от 0 до 7 лет местами в дошкольных образовательных организациях в % к нормативу</c:v>
                </c:pt>
              </c:strCache>
            </c:strRef>
          </c:tx>
          <c:spPr>
            <a:gradFill>
              <a:gsLst>
                <a:gs pos="0">
                  <a:srgbClr val="0000FF">
                    <a:lumMod val="50000"/>
                  </a:srgbClr>
                </a:gs>
                <a:gs pos="5000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0" scaled="0"/>
            </a:gradFill>
            <a:ln w="3175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Лист1!$B$3:$J$3</c:f>
              <c:numCache>
                <c:formatCode>0.0</c:formatCode>
                <c:ptCount val="6"/>
                <c:pt idx="0">
                  <c:v>62</c:v>
                </c:pt>
                <c:pt idx="1">
                  <c:v>65</c:v>
                </c:pt>
                <c:pt idx="2">
                  <c:v>69</c:v>
                </c:pt>
                <c:pt idx="3">
                  <c:v>74</c:v>
                </c:pt>
                <c:pt idx="4">
                  <c:v>75</c:v>
                </c:pt>
                <c:pt idx="5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048640"/>
        <c:axId val="74050176"/>
      </c:barChart>
      <c:lineChart>
        <c:grouping val="standard"/>
        <c:varyColors val="0"/>
        <c:ser>
          <c:idx val="2"/>
          <c:order val="2"/>
          <c:tx>
            <c:strRef>
              <c:f>Лист1!$A$4</c:f>
              <c:strCache>
                <c:ptCount val="1"/>
                <c:pt idx="0">
                  <c:v>Численность воспитанников приходящихся на 100 мест в дошкольных образовательных организациях, человек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 </c:v>
                </c:pt>
              </c:strCache>
            </c:strRef>
          </c:cat>
          <c:val>
            <c:numRef>
              <c:f>Лист1!$B$4:$J$4</c:f>
              <c:numCache>
                <c:formatCode>0.0</c:formatCode>
                <c:ptCount val="6"/>
                <c:pt idx="0">
                  <c:v>114</c:v>
                </c:pt>
                <c:pt idx="1">
                  <c:v>111</c:v>
                </c:pt>
                <c:pt idx="2">
                  <c:v>108</c:v>
                </c:pt>
                <c:pt idx="3">
                  <c:v>102</c:v>
                </c:pt>
                <c:pt idx="4">
                  <c:v>104</c:v>
                </c:pt>
                <c:pt idx="5">
                  <c:v>104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901184"/>
        <c:axId val="75899648"/>
      </c:lineChart>
      <c:catAx>
        <c:axId val="74048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4050176"/>
        <c:crosses val="autoZero"/>
        <c:auto val="1"/>
        <c:lblAlgn val="ctr"/>
        <c:lblOffset val="100"/>
        <c:noMultiLvlLbl val="0"/>
      </c:catAx>
      <c:valAx>
        <c:axId val="74050176"/>
        <c:scaling>
          <c:orientation val="minMax"/>
          <c:max val="14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ru-RU" sz="800" dirty="0" smtClean="0"/>
                  <a:t>%</a:t>
                </a:r>
                <a:endParaRPr lang="ru-RU" sz="800" dirty="0"/>
              </a:p>
            </c:rich>
          </c:tx>
          <c:layout>
            <c:manualLayout>
              <c:xMode val="edge"/>
              <c:yMode val="edge"/>
              <c:x val="5.7493511708592564E-2"/>
              <c:y val="0.33055297570286146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4048640"/>
        <c:crosses val="autoZero"/>
        <c:crossBetween val="between"/>
        <c:majorUnit val="20"/>
      </c:valAx>
      <c:valAx>
        <c:axId val="75899648"/>
        <c:scaling>
          <c:orientation val="minMax"/>
          <c:min val="0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5901184"/>
        <c:crosses val="max"/>
        <c:crossBetween val="between"/>
      </c:valAx>
      <c:catAx>
        <c:axId val="75901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589964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5.8029832560086946E-2"/>
          <c:y val="0.67269448644522079"/>
          <c:w val="0.90986383258599435"/>
          <c:h val="0.31251264822069363"/>
        </c:manualLayout>
      </c:layout>
      <c:overlay val="0"/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 i="1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</a:rPr>
              <a:t>Инвестиции в  основной капитал на душу населения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1132390332216583"/>
          <c:y val="9.48016855434191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799821670813827"/>
          <c:y val="0.23662226156286195"/>
          <c:w val="0.80416579438791458"/>
          <c:h val="0.52236629355089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Инвестиции на душу населения, Югра, тыс. рублей</c:v>
                </c:pt>
              </c:strCache>
            </c:strRef>
          </c:tx>
          <c:spPr>
            <a:gradFill>
              <a:gsLst>
                <a:gs pos="0">
                  <a:srgbClr val="0000FF">
                    <a:lumMod val="50000"/>
                  </a:srgbClr>
                </a:gs>
                <a:gs pos="50000">
                  <a:srgbClr val="0000FF"/>
                </a:gs>
                <a:gs pos="100000">
                  <a:schemeClr val="tx2">
                    <a:lumMod val="50000"/>
                  </a:schemeClr>
                </a:gs>
              </a:gsLst>
              <a:lin ang="0" scaled="0"/>
            </a:gradFill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**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1499"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года</c:v>
                </c:pt>
                <c:pt idx="5">
                  <c:v>2015 год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6"/>
                <c:pt idx="0">
                  <c:v>331.7</c:v>
                </c:pt>
                <c:pt idx="1">
                  <c:v>411.2</c:v>
                </c:pt>
                <c:pt idx="2" formatCode="0.0">
                  <c:v>426.7</c:v>
                </c:pt>
                <c:pt idx="3" formatCode="0.0">
                  <c:v>451.9</c:v>
                </c:pt>
                <c:pt idx="4" formatCode="0.0">
                  <c:v>442.1</c:v>
                </c:pt>
                <c:pt idx="5">
                  <c:v>559.6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Инвестиции на душу населения Россия, тыс. рублей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rgbClr val="FF0000"/>
                </a:gs>
                <a:gs pos="100000">
                  <a:srgbClr val="FF0000">
                    <a:lumMod val="50000"/>
                  </a:srgbClr>
                </a:gs>
              </a:gsLst>
              <a:lin ang="0" scaled="0"/>
            </a:gradFill>
          </c:spPr>
          <c:invertIfNegative val="0"/>
          <c:dLbls>
            <c:dLbl>
              <c:idx val="0"/>
              <c:layout>
                <c:manualLayout>
                  <c:x val="1.6161612733823702E-2"/>
                  <c:y val="-7.488858850497909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5521485612766E-2"/>
                  <c:y val="4.08487928860058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80806366911877E-3"/>
                  <c:y val="-4.08520093263905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4680106115197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85521485612761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95,2</a:t>
                    </a:r>
                    <a:r>
                      <a:rPr lang="ru-RU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**</a:t>
                    </a:r>
                    <a:endParaRPr lang="en-US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468010611519794E-2"/>
                  <c:y val="7.4888588504979091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99</a:t>
                    </a:r>
                    <a:r>
                      <a:rPr lang="en-US" dirty="0" smtClean="0"/>
                      <a:t>,1</a:t>
                    </a:r>
                    <a:r>
                      <a: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**</a:t>
                    </a:r>
                    <a:endParaRPr lang="en-US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1499"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6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года</c:v>
                </c:pt>
                <c:pt idx="5">
                  <c:v>2015 год</c:v>
                </c:pt>
              </c:strCache>
            </c:strRef>
          </c:cat>
          <c:val>
            <c:numRef>
              <c:f>Лист1!$B$3:$I$3</c:f>
              <c:numCache>
                <c:formatCode>General</c:formatCode>
                <c:ptCount val="6"/>
                <c:pt idx="0">
                  <c:v>64.099999999999994</c:v>
                </c:pt>
                <c:pt idx="1">
                  <c:v>77.2</c:v>
                </c:pt>
                <c:pt idx="2">
                  <c:v>87.9</c:v>
                </c:pt>
                <c:pt idx="3">
                  <c:v>92.4</c:v>
                </c:pt>
                <c:pt idx="4">
                  <c:v>95.2</c:v>
                </c:pt>
                <c:pt idx="5">
                  <c:v>99.1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470912"/>
        <c:axId val="74472448"/>
      </c:barChart>
      <c:catAx>
        <c:axId val="7447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4472448"/>
        <c:crosses val="autoZero"/>
        <c:auto val="1"/>
        <c:lblAlgn val="ctr"/>
        <c:lblOffset val="100"/>
        <c:noMultiLvlLbl val="0"/>
      </c:catAx>
      <c:valAx>
        <c:axId val="744724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r>
                  <a:rPr lang="ru-RU" sz="800">
                    <a:latin typeface="+mn-lt"/>
                  </a:rPr>
                  <a:t>тыс.рублей</a:t>
                </a:r>
              </a:p>
            </c:rich>
          </c:tx>
          <c:layout/>
          <c:overlay val="0"/>
          <c:spPr>
            <a:noFill/>
            <a:ln w="21499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4470912"/>
        <c:crosses val="autoZero"/>
        <c:crossBetween val="between"/>
      </c:valAx>
      <c:spPr>
        <a:noFill/>
        <a:ln w="21499">
          <a:noFill/>
        </a:ln>
      </c:spPr>
    </c:plotArea>
    <c:legend>
      <c:legendPos val="b"/>
      <c:layout>
        <c:manualLayout>
          <c:xMode val="edge"/>
          <c:yMode val="edge"/>
          <c:x val="5.2365335766266827E-2"/>
          <c:y val="0.84802784988149915"/>
          <c:w val="0.88190954773869368"/>
          <c:h val="0.12110114681089362"/>
        </c:manualLayout>
      </c:layout>
      <c:overlay val="0"/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22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i="1">
                <a:solidFill>
                  <a:srgbClr val="002060"/>
                </a:solidFill>
              </a:defRPr>
            </a:pPr>
            <a:r>
              <a:rPr lang="ru-RU" sz="1200" i="1" dirty="0" smtClean="0">
                <a:solidFill>
                  <a:srgbClr val="C00000"/>
                </a:solidFill>
              </a:rPr>
              <a:t>Целевой</a:t>
            </a:r>
            <a:r>
              <a:rPr lang="ru-RU" sz="1200" i="1" baseline="0" dirty="0" smtClean="0">
                <a:solidFill>
                  <a:srgbClr val="C00000"/>
                </a:solidFill>
              </a:rPr>
              <a:t> ориентир</a:t>
            </a:r>
            <a:r>
              <a:rPr lang="ru-RU" sz="1200" i="1" baseline="0" dirty="0" smtClean="0">
                <a:solidFill>
                  <a:schemeClr val="tx2">
                    <a:lumMod val="50000"/>
                  </a:schemeClr>
                </a:solidFill>
              </a:rPr>
              <a:t>***</a:t>
            </a:r>
            <a:r>
              <a:rPr lang="ru-RU" sz="1200" i="1" baseline="0" dirty="0" smtClean="0">
                <a:solidFill>
                  <a:srgbClr val="C00000"/>
                </a:solidFill>
              </a:rPr>
              <a:t>:</a:t>
            </a:r>
          </a:p>
          <a:p>
            <a:pPr>
              <a:defRPr sz="1200" i="1">
                <a:solidFill>
                  <a:srgbClr val="002060"/>
                </a:solidFill>
              </a:defRPr>
            </a:pPr>
            <a:r>
              <a:rPr lang="ru-RU" sz="1200" i="1" baseline="0" dirty="0" smtClean="0">
                <a:solidFill>
                  <a:schemeClr val="tx2">
                    <a:lumMod val="50000"/>
                  </a:schemeClr>
                </a:solidFill>
              </a:rPr>
              <a:t>Увеличение доли инвестиций в ВВП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2485187510804117"/>
          <c:y val="5.333343156685003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097892308984445"/>
          <c:y val="0.15612802267995363"/>
          <c:w val="0.84739369958721"/>
          <c:h val="0.4731337853578268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Доля инвестиций в объёме ВВП РФ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**</a:t>
                    </a:r>
                    <a:endParaRPr lang="en-US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27,0</a:t>
                    </a:r>
                    <a:r>
                      <a: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***</a:t>
                    </a:r>
                    <a:endParaRPr lang="en-US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2018 год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19.8</c:v>
                </c:pt>
                <c:pt idx="1">
                  <c:v>19.7</c:v>
                </c:pt>
                <c:pt idx="2">
                  <c:v>20.2</c:v>
                </c:pt>
                <c:pt idx="3" formatCode="0.0">
                  <c:v>20</c:v>
                </c:pt>
                <c:pt idx="4" formatCode="0.0">
                  <c:v>18.899999999999999</c:v>
                </c:pt>
                <c:pt idx="5" formatCode="0.0">
                  <c:v>19.8</c:v>
                </c:pt>
                <c:pt idx="6" formatCode="0.0">
                  <c:v>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808320"/>
        <c:axId val="74986240"/>
      </c:lineChart>
      <c:lineChart>
        <c:grouping val="standard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Доля инвестиций в объёме ВРП Югра**</c:v>
                </c:pt>
              </c:strCache>
            </c:strRef>
          </c:tx>
          <c:spPr>
            <a:ln w="38116">
              <a:solidFill>
                <a:schemeClr val="accent3">
                  <a:lumMod val="75000"/>
                </a:schemeClr>
              </a:solidFill>
            </a:ln>
          </c:spPr>
          <c:marker>
            <c:symbol val="diamond"/>
            <c:size val="5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,0</a:t>
                    </a:r>
                    <a:r>
                      <a: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**</a:t>
                    </a:r>
                    <a:endParaRPr lang="en-US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27,0</a:t>
                    </a:r>
                    <a:r>
                      <a:rPr lang="en-US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**</a:t>
                    </a:r>
                    <a:endParaRPr lang="en-US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2018 год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25.7</c:v>
                </c:pt>
                <c:pt idx="1">
                  <c:v>26.1</c:v>
                </c:pt>
                <c:pt idx="2" formatCode="0.0">
                  <c:v>25</c:v>
                </c:pt>
                <c:pt idx="3" formatCode="0.0">
                  <c:v>25.8</c:v>
                </c:pt>
                <c:pt idx="4" formatCode="0.0">
                  <c:v>25</c:v>
                </c:pt>
                <c:pt idx="5" formatCode="0.0">
                  <c:v>31</c:v>
                </c:pt>
                <c:pt idx="6" formatCode="0.0">
                  <c:v>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988160"/>
        <c:axId val="74989952"/>
      </c:lineChart>
      <c:catAx>
        <c:axId val="7480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4986240"/>
        <c:crosses val="autoZero"/>
        <c:auto val="1"/>
        <c:lblAlgn val="ctr"/>
        <c:lblOffset val="100"/>
        <c:noMultiLvlLbl val="0"/>
      </c:catAx>
      <c:valAx>
        <c:axId val="74986240"/>
        <c:scaling>
          <c:orientation val="minMax"/>
          <c:max val="60"/>
        </c:scaling>
        <c:delete val="0"/>
        <c:axPos val="l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r>
                  <a:rPr lang="ru-RU" dirty="0" smtClean="0">
                    <a:latin typeface="+mn-lt"/>
                  </a:rPr>
                  <a:t>%</a:t>
                </a:r>
                <a:endParaRPr lang="ru-RU" dirty="0">
                  <a:latin typeface="+mn-lt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74808320"/>
        <c:crosses val="autoZero"/>
        <c:crossBetween val="between"/>
        <c:majorUnit val="20"/>
      </c:valAx>
      <c:catAx>
        <c:axId val="74988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4989952"/>
        <c:crosses val="autoZero"/>
        <c:auto val="1"/>
        <c:lblAlgn val="ctr"/>
        <c:lblOffset val="100"/>
        <c:noMultiLvlLbl val="0"/>
      </c:catAx>
      <c:valAx>
        <c:axId val="74989952"/>
        <c:scaling>
          <c:orientation val="minMax"/>
          <c:max val="2.8"/>
        </c:scaling>
        <c:delete val="1"/>
        <c:axPos val="r"/>
        <c:numFmt formatCode="General" sourceLinked="1"/>
        <c:majorTickMark val="out"/>
        <c:minorTickMark val="none"/>
        <c:tickLblPos val="none"/>
        <c:crossAx val="74988160"/>
        <c:crosses val="max"/>
        <c:crossBetween val="between"/>
      </c:valAx>
      <c:spPr>
        <a:noFill/>
        <a:ln w="25410">
          <a:noFill/>
        </a:ln>
      </c:spPr>
    </c:plotArea>
    <c:legend>
      <c:legendPos val="b"/>
      <c:layout>
        <c:manualLayout>
          <c:xMode val="edge"/>
          <c:yMode val="edge"/>
          <c:x val="7.5235624453127994E-2"/>
          <c:y val="0.74965249295190062"/>
          <c:w val="0.85470182005942408"/>
          <c:h val="0.1227476783869558"/>
        </c:manualLayout>
      </c:layout>
      <c:overlay val="0"/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34F71-65DA-484D-9E78-30634EFA02C0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F534C47-3D7F-4D41-B6BA-346B7FFB9677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bg1"/>
            </a:gs>
          </a:gsLst>
          <a:lin ang="2700000" scaled="1"/>
        </a:gra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900" b="1" dirty="0" smtClean="0">
              <a:solidFill>
                <a:schemeClr val="tx2">
                  <a:lumMod val="50000"/>
                </a:schemeClr>
              </a:solidFill>
            </a:rPr>
            <a:t>Функционируют 13 негосударственных дошкольных образовательных организаций на 1271 место</a:t>
          </a:r>
          <a:endParaRPr lang="ru-RU" sz="900" b="1" dirty="0">
            <a:solidFill>
              <a:schemeClr val="tx2">
                <a:lumMod val="50000"/>
              </a:schemeClr>
            </a:solidFill>
          </a:endParaRPr>
        </a:p>
      </dgm:t>
    </dgm:pt>
    <dgm:pt modelId="{77017B56-CA4E-47BD-B50A-9ECDA3BDD88E}" type="parTrans" cxnId="{6142537A-F47D-4532-AE15-3DDB3A49DACD}">
      <dgm:prSet/>
      <dgm:spPr/>
      <dgm:t>
        <a:bodyPr/>
        <a:lstStyle/>
        <a:p>
          <a:endParaRPr lang="ru-RU"/>
        </a:p>
      </dgm:t>
    </dgm:pt>
    <dgm:pt modelId="{8BA2AAA2-4D8A-406E-9321-9608B514650E}" type="sibTrans" cxnId="{6142537A-F47D-4532-AE15-3DDB3A49DACD}">
      <dgm:prSet/>
      <dgm:spPr/>
      <dgm:t>
        <a:bodyPr/>
        <a:lstStyle/>
        <a:p>
          <a:endParaRPr lang="ru-RU"/>
        </a:p>
      </dgm:t>
    </dgm:pt>
    <dgm:pt modelId="{D7D4C78A-A540-4BF1-BBE8-BE8B0B6C2E97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bg1"/>
            </a:gs>
          </a:gsLst>
          <a:lin ang="2700000" scaled="1"/>
        </a:gra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900" b="1" dirty="0" smtClean="0">
              <a:solidFill>
                <a:schemeClr val="tx2">
                  <a:lumMod val="50000"/>
                </a:schemeClr>
              </a:solidFill>
            </a:rPr>
            <a:t>1993 ребёнка получают услуги по присмотру и уходу, которые оказывают 90 частных организаций и индивидуальных предпринимателей (не имеющих лицензию на осуществление образовательной деятельности</a:t>
          </a:r>
          <a:r>
            <a:rPr lang="ru-RU" sz="1000" b="1" dirty="0" smtClean="0">
              <a:solidFill>
                <a:schemeClr val="tx2">
                  <a:lumMod val="50000"/>
                </a:schemeClr>
              </a:solidFill>
            </a:rPr>
            <a:t>)</a:t>
          </a:r>
          <a:endParaRPr lang="ru-RU" sz="1000" b="1" dirty="0">
            <a:solidFill>
              <a:schemeClr val="tx2">
                <a:lumMod val="50000"/>
              </a:schemeClr>
            </a:solidFill>
          </a:endParaRPr>
        </a:p>
      </dgm:t>
    </dgm:pt>
    <dgm:pt modelId="{C64478E8-9066-4D32-9661-43DAEC2071DB}" type="parTrans" cxnId="{74CFE9A5-D89A-45D9-A4A2-19A9790211FB}">
      <dgm:prSet/>
      <dgm:spPr/>
      <dgm:t>
        <a:bodyPr/>
        <a:lstStyle/>
        <a:p>
          <a:endParaRPr lang="ru-RU"/>
        </a:p>
      </dgm:t>
    </dgm:pt>
    <dgm:pt modelId="{B160589A-F60D-4A80-A75B-8E72CFAAAD05}" type="sibTrans" cxnId="{74CFE9A5-D89A-45D9-A4A2-19A9790211FB}">
      <dgm:prSet/>
      <dgm:spPr/>
      <dgm:t>
        <a:bodyPr/>
        <a:lstStyle/>
        <a:p>
          <a:endParaRPr lang="ru-RU"/>
        </a:p>
      </dgm:t>
    </dgm:pt>
    <dgm:pt modelId="{FECA193F-5E94-4DC4-8278-2D0A54DAECB8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bg1"/>
            </a:gs>
          </a:gsLst>
          <a:lin ang="2700000" scaled="1"/>
        </a:gra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900" b="1" dirty="0" smtClean="0">
              <a:solidFill>
                <a:schemeClr val="tx2">
                  <a:lumMod val="50000"/>
                </a:schemeClr>
              </a:solidFill>
            </a:rPr>
            <a:t>Действуют 4 «</a:t>
          </a:r>
          <a:r>
            <a:rPr lang="ru-RU" sz="900" b="1" dirty="0" err="1" smtClean="0">
              <a:solidFill>
                <a:schemeClr val="tx2">
                  <a:lumMod val="50000"/>
                </a:schemeClr>
              </a:solidFill>
            </a:rPr>
            <a:t>Билдинг</a:t>
          </a:r>
          <a:r>
            <a:rPr lang="ru-RU" sz="900" b="1" dirty="0" smtClean="0">
              <a:solidFill>
                <a:schemeClr val="tx2">
                  <a:lumMod val="50000"/>
                </a:schemeClr>
              </a:solidFill>
            </a:rPr>
            <a:t>-сада» на 296 мест (всего за период 2014-2020 годы будет создано 13 «</a:t>
          </a:r>
          <a:r>
            <a:rPr lang="ru-RU" sz="900" b="1" dirty="0" err="1" smtClean="0">
              <a:solidFill>
                <a:schemeClr val="tx2">
                  <a:lumMod val="50000"/>
                </a:schemeClr>
              </a:solidFill>
            </a:rPr>
            <a:t>Билдинг</a:t>
          </a:r>
          <a:r>
            <a:rPr lang="ru-RU" sz="900" b="1" dirty="0" smtClean="0">
              <a:solidFill>
                <a:schemeClr val="tx2">
                  <a:lumMod val="50000"/>
                </a:schemeClr>
              </a:solidFill>
            </a:rPr>
            <a:t>-садов» на 1027 мест) </a:t>
          </a:r>
          <a:endParaRPr lang="ru-RU" sz="900" b="1" dirty="0">
            <a:solidFill>
              <a:schemeClr val="tx2">
                <a:lumMod val="50000"/>
              </a:schemeClr>
            </a:solidFill>
          </a:endParaRPr>
        </a:p>
      </dgm:t>
    </dgm:pt>
    <dgm:pt modelId="{A0FF2F89-D790-4215-9AAF-0D58889B5A2A}" type="parTrans" cxnId="{77DD0A21-563D-4344-B50B-3CBF6AEE6A5D}">
      <dgm:prSet/>
      <dgm:spPr/>
      <dgm:t>
        <a:bodyPr/>
        <a:lstStyle/>
        <a:p>
          <a:endParaRPr lang="ru-RU"/>
        </a:p>
      </dgm:t>
    </dgm:pt>
    <dgm:pt modelId="{39CE44AF-63E2-4859-ACE0-D557FF3B5D7D}" type="sibTrans" cxnId="{77DD0A21-563D-4344-B50B-3CBF6AEE6A5D}">
      <dgm:prSet/>
      <dgm:spPr/>
      <dgm:t>
        <a:bodyPr/>
        <a:lstStyle/>
        <a:p>
          <a:endParaRPr lang="ru-RU"/>
        </a:p>
      </dgm:t>
    </dgm:pt>
    <dgm:pt modelId="{3B551E0D-9588-48C7-B6E4-BE9527D0D51D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bg1"/>
            </a:gs>
          </a:gsLst>
          <a:lin ang="2700000" scaled="1"/>
        </a:gra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300" b="1" i="1" dirty="0" smtClean="0">
              <a:solidFill>
                <a:schemeClr val="tx2">
                  <a:lumMod val="50000"/>
                </a:schemeClr>
              </a:solidFill>
            </a:rPr>
            <a:t>Развитие негосударственных форм дошкольного образования</a:t>
          </a:r>
          <a:endParaRPr lang="ru-RU" sz="1300" b="1" i="1" dirty="0">
            <a:solidFill>
              <a:schemeClr val="tx2">
                <a:lumMod val="50000"/>
              </a:schemeClr>
            </a:solidFill>
          </a:endParaRPr>
        </a:p>
      </dgm:t>
    </dgm:pt>
    <dgm:pt modelId="{A5AEB291-D12D-4B6E-8F9A-35424ADA00FD}" type="sibTrans" cxnId="{92CDE0CC-D4FC-4960-A194-038072748690}">
      <dgm:prSet/>
      <dgm:spPr/>
      <dgm:t>
        <a:bodyPr/>
        <a:lstStyle/>
        <a:p>
          <a:endParaRPr lang="ru-RU"/>
        </a:p>
      </dgm:t>
    </dgm:pt>
    <dgm:pt modelId="{ACA7030F-0C32-4BAE-A6BC-173EDD67927C}" type="parTrans" cxnId="{92CDE0CC-D4FC-4960-A194-038072748690}">
      <dgm:prSet/>
      <dgm:spPr/>
      <dgm:t>
        <a:bodyPr/>
        <a:lstStyle/>
        <a:p>
          <a:endParaRPr lang="ru-RU"/>
        </a:p>
      </dgm:t>
    </dgm:pt>
    <dgm:pt modelId="{601D7D87-FE66-437C-9900-07CFE3618C99}" type="pres">
      <dgm:prSet presAssocID="{0DC34F71-65DA-484D-9E78-30634EFA02C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AD06480-9F20-4106-87B7-A67BD813789B}" type="pres">
      <dgm:prSet presAssocID="{3B551E0D-9588-48C7-B6E4-BE9527D0D51D}" presName="Parent" presStyleLbl="node0" presStyleIdx="0" presStyleCnt="1" custScaleX="120313" custScaleY="122874" custLinFactNeighborX="-887" custLinFactNeighborY="-26524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30C27BBD-3B2D-4FCE-A7DF-59CE9724E307}" type="pres">
      <dgm:prSet presAssocID="{6F534C47-3D7F-4D41-B6BA-346B7FFB9677}" presName="Accent1" presStyleCnt="0"/>
      <dgm:spPr/>
      <dgm:t>
        <a:bodyPr/>
        <a:lstStyle/>
        <a:p>
          <a:endParaRPr lang="ru-RU"/>
        </a:p>
      </dgm:t>
    </dgm:pt>
    <dgm:pt modelId="{9F098D5B-120F-4AFD-A4FD-F9FE591318C5}" type="pres">
      <dgm:prSet presAssocID="{6F534C47-3D7F-4D41-B6BA-346B7FFB9677}" presName="Accent" presStyleLbl="bgShp" presStyleIdx="0" presStyleCnt="3"/>
      <dgm:spPr/>
      <dgm:t>
        <a:bodyPr/>
        <a:lstStyle/>
        <a:p>
          <a:endParaRPr lang="ru-RU"/>
        </a:p>
      </dgm:t>
    </dgm:pt>
    <dgm:pt modelId="{40CCDEDF-CC8C-4DE6-AA6B-09D39914C666}" type="pres">
      <dgm:prSet presAssocID="{6F534C47-3D7F-4D41-B6BA-346B7FFB9677}" presName="Child1" presStyleLbl="node1" presStyleIdx="0" presStyleCnt="3" custScaleX="90147" custScaleY="94214" custLinFactNeighborX="22685" custLinFactNeighborY="-20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C258C-797D-4943-9B5D-5C609B97BEA0}" type="pres">
      <dgm:prSet presAssocID="{D7D4C78A-A540-4BF1-BBE8-BE8B0B6C2E97}" presName="Accent2" presStyleCnt="0"/>
      <dgm:spPr/>
      <dgm:t>
        <a:bodyPr/>
        <a:lstStyle/>
        <a:p>
          <a:endParaRPr lang="ru-RU"/>
        </a:p>
      </dgm:t>
    </dgm:pt>
    <dgm:pt modelId="{0B5084B0-F7AA-4384-84C0-6013F1347A6F}" type="pres">
      <dgm:prSet presAssocID="{D7D4C78A-A540-4BF1-BBE8-BE8B0B6C2E97}" presName="Accent" presStyleLbl="bgShp" presStyleIdx="1" presStyleCnt="3" custScaleX="82601" custScaleY="79067" custLinFactNeighborX="49135" custLinFactNeighborY="-6797"/>
      <dgm:spPr/>
      <dgm:t>
        <a:bodyPr/>
        <a:lstStyle/>
        <a:p>
          <a:endParaRPr lang="ru-RU"/>
        </a:p>
      </dgm:t>
    </dgm:pt>
    <dgm:pt modelId="{6D272EE3-BFF9-4AE2-8E72-DC00736F177F}" type="pres">
      <dgm:prSet presAssocID="{D7D4C78A-A540-4BF1-BBE8-BE8B0B6C2E97}" presName="Child2" presStyleLbl="node1" presStyleIdx="1" presStyleCnt="3" custScaleX="112348" custScaleY="111211" custLinFactNeighborX="-76232" custLinFactNeighborY="487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6040E-A729-4015-9C2D-93C100AB3A68}" type="pres">
      <dgm:prSet presAssocID="{FECA193F-5E94-4DC4-8278-2D0A54DAECB8}" presName="Accent3" presStyleCnt="0"/>
      <dgm:spPr/>
      <dgm:t>
        <a:bodyPr/>
        <a:lstStyle/>
        <a:p>
          <a:endParaRPr lang="ru-RU"/>
        </a:p>
      </dgm:t>
    </dgm:pt>
    <dgm:pt modelId="{9783C4F7-84A3-4C03-8D20-56A3921018E5}" type="pres">
      <dgm:prSet presAssocID="{FECA193F-5E94-4DC4-8278-2D0A54DAECB8}" presName="Accent" presStyleLbl="bgShp" presStyleIdx="2" presStyleCnt="3" custAng="14433732" custScaleX="81990" custLinFactNeighborX="35324" custLinFactNeighborY="-35050"/>
      <dgm:spPr/>
      <dgm:t>
        <a:bodyPr/>
        <a:lstStyle/>
        <a:p>
          <a:endParaRPr lang="ru-RU"/>
        </a:p>
      </dgm:t>
    </dgm:pt>
    <dgm:pt modelId="{E01AC294-A599-40C6-8DB4-D3B07D1B626C}" type="pres">
      <dgm:prSet presAssocID="{FECA193F-5E94-4DC4-8278-2D0A54DAECB8}" presName="Child3" presStyleLbl="node1" presStyleIdx="2" presStyleCnt="3" custScaleX="99974" custScaleY="97549" custLinFactX="13626" custLinFactNeighborX="100000" custLinFactNeighborY="-763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42537A-F47D-4532-AE15-3DDB3A49DACD}" srcId="{3B551E0D-9588-48C7-B6E4-BE9527D0D51D}" destId="{6F534C47-3D7F-4D41-B6BA-346B7FFB9677}" srcOrd="0" destOrd="0" parTransId="{77017B56-CA4E-47BD-B50A-9ECDA3BDD88E}" sibTransId="{8BA2AAA2-4D8A-406E-9321-9608B514650E}"/>
    <dgm:cxn modelId="{92CDE0CC-D4FC-4960-A194-038072748690}" srcId="{0DC34F71-65DA-484D-9E78-30634EFA02C0}" destId="{3B551E0D-9588-48C7-B6E4-BE9527D0D51D}" srcOrd="0" destOrd="0" parTransId="{ACA7030F-0C32-4BAE-A6BC-173EDD67927C}" sibTransId="{A5AEB291-D12D-4B6E-8F9A-35424ADA00FD}"/>
    <dgm:cxn modelId="{C8811846-4142-4DBD-9521-89AFB26EDF93}" type="presOf" srcId="{6F534C47-3D7F-4D41-B6BA-346B7FFB9677}" destId="{40CCDEDF-CC8C-4DE6-AA6B-09D39914C666}" srcOrd="0" destOrd="0" presId="urn:microsoft.com/office/officeart/2011/layout/HexagonRadial"/>
    <dgm:cxn modelId="{15C64182-F16F-4DD5-A2E4-DF95CADFBD38}" type="presOf" srcId="{FECA193F-5E94-4DC4-8278-2D0A54DAECB8}" destId="{E01AC294-A599-40C6-8DB4-D3B07D1B626C}" srcOrd="0" destOrd="0" presId="urn:microsoft.com/office/officeart/2011/layout/HexagonRadial"/>
    <dgm:cxn modelId="{14109753-21D5-4173-801A-C73297EA0D65}" type="presOf" srcId="{D7D4C78A-A540-4BF1-BBE8-BE8B0B6C2E97}" destId="{6D272EE3-BFF9-4AE2-8E72-DC00736F177F}" srcOrd="0" destOrd="0" presId="urn:microsoft.com/office/officeart/2011/layout/HexagonRadial"/>
    <dgm:cxn modelId="{74CFE9A5-D89A-45D9-A4A2-19A9790211FB}" srcId="{3B551E0D-9588-48C7-B6E4-BE9527D0D51D}" destId="{D7D4C78A-A540-4BF1-BBE8-BE8B0B6C2E97}" srcOrd="1" destOrd="0" parTransId="{C64478E8-9066-4D32-9661-43DAEC2071DB}" sibTransId="{B160589A-F60D-4A80-A75B-8E72CFAAAD05}"/>
    <dgm:cxn modelId="{77DD0A21-563D-4344-B50B-3CBF6AEE6A5D}" srcId="{3B551E0D-9588-48C7-B6E4-BE9527D0D51D}" destId="{FECA193F-5E94-4DC4-8278-2D0A54DAECB8}" srcOrd="2" destOrd="0" parTransId="{A0FF2F89-D790-4215-9AAF-0D58889B5A2A}" sibTransId="{39CE44AF-63E2-4859-ACE0-D557FF3B5D7D}"/>
    <dgm:cxn modelId="{1AAA3203-FFFE-4639-88F5-56FED5E4EF77}" type="presOf" srcId="{0DC34F71-65DA-484D-9E78-30634EFA02C0}" destId="{601D7D87-FE66-437C-9900-07CFE3618C99}" srcOrd="0" destOrd="0" presId="urn:microsoft.com/office/officeart/2011/layout/HexagonRadial"/>
    <dgm:cxn modelId="{9FA6391D-943E-4C9E-A7E7-A00082C1E9E7}" type="presOf" srcId="{3B551E0D-9588-48C7-B6E4-BE9527D0D51D}" destId="{CAD06480-9F20-4106-87B7-A67BD813789B}" srcOrd="0" destOrd="0" presId="urn:microsoft.com/office/officeart/2011/layout/HexagonRadial"/>
    <dgm:cxn modelId="{36A62F86-5A38-4040-A05F-3D86C665F29A}" type="presParOf" srcId="{601D7D87-FE66-437C-9900-07CFE3618C99}" destId="{CAD06480-9F20-4106-87B7-A67BD813789B}" srcOrd="0" destOrd="0" presId="urn:microsoft.com/office/officeart/2011/layout/HexagonRadial"/>
    <dgm:cxn modelId="{DC626BEE-368B-47E0-AF26-B33D0493A9BC}" type="presParOf" srcId="{601D7D87-FE66-437C-9900-07CFE3618C99}" destId="{30C27BBD-3B2D-4FCE-A7DF-59CE9724E307}" srcOrd="1" destOrd="0" presId="urn:microsoft.com/office/officeart/2011/layout/HexagonRadial"/>
    <dgm:cxn modelId="{DCE59C22-DE98-4FE3-96A7-6C2C35019402}" type="presParOf" srcId="{30C27BBD-3B2D-4FCE-A7DF-59CE9724E307}" destId="{9F098D5B-120F-4AFD-A4FD-F9FE591318C5}" srcOrd="0" destOrd="0" presId="urn:microsoft.com/office/officeart/2011/layout/HexagonRadial"/>
    <dgm:cxn modelId="{44ABF4F6-8600-4359-88ED-F761638B8931}" type="presParOf" srcId="{601D7D87-FE66-437C-9900-07CFE3618C99}" destId="{40CCDEDF-CC8C-4DE6-AA6B-09D39914C666}" srcOrd="2" destOrd="0" presId="urn:microsoft.com/office/officeart/2011/layout/HexagonRadial"/>
    <dgm:cxn modelId="{0B88DBF4-84DF-4F57-95B3-F526B86BD876}" type="presParOf" srcId="{601D7D87-FE66-437C-9900-07CFE3618C99}" destId="{7FCC258C-797D-4943-9B5D-5C609B97BEA0}" srcOrd="3" destOrd="0" presId="urn:microsoft.com/office/officeart/2011/layout/HexagonRadial"/>
    <dgm:cxn modelId="{18AEE8DB-81A4-4A1F-9C55-67A128DE38FD}" type="presParOf" srcId="{7FCC258C-797D-4943-9B5D-5C609B97BEA0}" destId="{0B5084B0-F7AA-4384-84C0-6013F1347A6F}" srcOrd="0" destOrd="0" presId="urn:microsoft.com/office/officeart/2011/layout/HexagonRadial"/>
    <dgm:cxn modelId="{3832D8BF-6D12-4C10-BA3C-F255B4FC743F}" type="presParOf" srcId="{601D7D87-FE66-437C-9900-07CFE3618C99}" destId="{6D272EE3-BFF9-4AE2-8E72-DC00736F177F}" srcOrd="4" destOrd="0" presId="urn:microsoft.com/office/officeart/2011/layout/HexagonRadial"/>
    <dgm:cxn modelId="{39B6DC08-87F4-4F3C-ADD9-903E2C2CB382}" type="presParOf" srcId="{601D7D87-FE66-437C-9900-07CFE3618C99}" destId="{6B36040E-A729-4015-9C2D-93C100AB3A68}" srcOrd="5" destOrd="0" presId="urn:microsoft.com/office/officeart/2011/layout/HexagonRadial"/>
    <dgm:cxn modelId="{D2ED81E2-F8AB-4505-A657-7B0395F0E7C1}" type="presParOf" srcId="{6B36040E-A729-4015-9C2D-93C100AB3A68}" destId="{9783C4F7-84A3-4C03-8D20-56A3921018E5}" srcOrd="0" destOrd="0" presId="urn:microsoft.com/office/officeart/2011/layout/HexagonRadial"/>
    <dgm:cxn modelId="{2806BD48-027C-4E89-A11C-71A2B09E9C03}" type="presParOf" srcId="{601D7D87-FE66-437C-9900-07CFE3618C99}" destId="{E01AC294-A599-40C6-8DB4-D3B07D1B626C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847BAA-4DE0-4AF5-BC14-E01BC8C4D23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2650D2-1FD6-423A-B418-BEF6AF5927FF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bg1"/>
            </a:gs>
          </a:gsLst>
          <a:lin ang="2700000" scaled="1"/>
        </a:gradFill>
        <a:ln>
          <a:noFill/>
        </a:ln>
      </dgm:spPr>
      <dgm:t>
        <a:bodyPr/>
        <a:lstStyle/>
        <a:p>
          <a:r>
            <a:rPr lang="ru-RU" sz="1000" dirty="0" smtClean="0">
              <a:solidFill>
                <a:schemeClr val="tx2">
                  <a:lumMod val="50000"/>
                </a:schemeClr>
              </a:solidFill>
              <a:latin typeface="+mn-lt"/>
            </a:rPr>
            <a:t>поддержка </a:t>
          </a:r>
          <a:r>
            <a:rPr lang="ru-RU" sz="1000" dirty="0" err="1" smtClean="0">
              <a:solidFill>
                <a:schemeClr val="tx2">
                  <a:lumMod val="50000"/>
                </a:schemeClr>
              </a:solidFill>
              <a:latin typeface="+mn-lt"/>
            </a:rPr>
            <a:t>импортозамещения</a:t>
          </a:r>
          <a:r>
            <a:rPr lang="ru-RU" sz="1000" dirty="0" smtClean="0">
              <a:solidFill>
                <a:schemeClr val="tx2">
                  <a:lumMod val="50000"/>
                </a:schemeClr>
              </a:solidFill>
              <a:latin typeface="+mn-lt"/>
            </a:rPr>
            <a:t> и развития эффективных отечественных технологий;</a:t>
          </a:r>
          <a:endParaRPr lang="ru-RU" sz="1000" dirty="0"/>
        </a:p>
      </dgm:t>
    </dgm:pt>
    <dgm:pt modelId="{15139F00-DAEC-41B3-B12E-CC08CC5AF737}" type="parTrans" cxnId="{4657E1E0-6AF3-4734-83B7-7BFAACDD3D7E}">
      <dgm:prSet/>
      <dgm:spPr/>
      <dgm:t>
        <a:bodyPr/>
        <a:lstStyle/>
        <a:p>
          <a:endParaRPr lang="ru-RU"/>
        </a:p>
      </dgm:t>
    </dgm:pt>
    <dgm:pt modelId="{A2EC64BD-6A74-438F-89A2-D4F4369849E5}" type="sibTrans" cxnId="{4657E1E0-6AF3-4734-83B7-7BFAACDD3D7E}">
      <dgm:prSet/>
      <dgm:spPr/>
      <dgm:t>
        <a:bodyPr/>
        <a:lstStyle/>
        <a:p>
          <a:endParaRPr lang="ru-RU"/>
        </a:p>
      </dgm:t>
    </dgm:pt>
    <dgm:pt modelId="{28DF54EA-7F21-4A37-904B-9AE3A71D09DD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bg1"/>
            </a:gs>
          </a:gsLst>
          <a:lin ang="2700000" scaled="1"/>
        </a:gradFill>
        <a:ln>
          <a:noFill/>
        </a:ln>
      </dgm:spPr>
      <dgm:t>
        <a:bodyPr/>
        <a:lstStyle/>
        <a:p>
          <a:r>
            <a:rPr lang="ru-RU" sz="1000" dirty="0" smtClean="0">
              <a:solidFill>
                <a:schemeClr val="tx2">
                  <a:lumMod val="50000"/>
                </a:schemeClr>
              </a:solidFill>
              <a:latin typeface="+mn-lt"/>
            </a:rPr>
            <a:t>содействие развитию малого и среднего предпринимательства и некоммерческого социально-ориентированного сектора экономики за счет снижения финансовых и административных издержек, концентрации усилий, направленных на реализацию национальной предпринимательской инициативы;</a:t>
          </a:r>
          <a:endParaRPr lang="ru-RU" sz="1000" dirty="0"/>
        </a:p>
      </dgm:t>
    </dgm:pt>
    <dgm:pt modelId="{B67C9DAE-6DC7-4457-B8EF-400B567F2D1C}" type="parTrans" cxnId="{CEB2F6E5-FE57-4BB0-9569-C151EC372095}">
      <dgm:prSet/>
      <dgm:spPr/>
      <dgm:t>
        <a:bodyPr/>
        <a:lstStyle/>
        <a:p>
          <a:endParaRPr lang="ru-RU"/>
        </a:p>
      </dgm:t>
    </dgm:pt>
    <dgm:pt modelId="{9BA71B65-8195-48A3-8883-60B6A5285795}" type="sibTrans" cxnId="{CEB2F6E5-FE57-4BB0-9569-C151EC372095}">
      <dgm:prSet/>
      <dgm:spPr/>
      <dgm:t>
        <a:bodyPr/>
        <a:lstStyle/>
        <a:p>
          <a:endParaRPr lang="ru-RU"/>
        </a:p>
      </dgm:t>
    </dgm:pt>
    <dgm:pt modelId="{5CB1EB67-AEA3-4B05-9F60-0B77BDA6302E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bg1"/>
            </a:gs>
          </a:gsLst>
          <a:lin ang="2700000" scaled="1"/>
        </a:gradFill>
        <a:ln>
          <a:noFill/>
        </a:ln>
      </dgm:spPr>
      <dgm:t>
        <a:bodyPr/>
        <a:lstStyle/>
        <a:p>
          <a:r>
            <a:rPr lang="ru-RU" sz="1000" dirty="0" smtClean="0">
              <a:solidFill>
                <a:schemeClr val="tx2">
                  <a:lumMod val="50000"/>
                </a:schemeClr>
              </a:solidFill>
              <a:latin typeface="+mn-lt"/>
            </a:rPr>
            <a:t>поддержка  товаропроизводителей, относящихся к субъектам малого и среднего предпринимательства, ориентированных на экспорт производимой продукции;</a:t>
          </a:r>
          <a:endParaRPr lang="ru-RU" sz="1000" dirty="0"/>
        </a:p>
      </dgm:t>
    </dgm:pt>
    <dgm:pt modelId="{ABFC0E56-43CA-469F-88A1-412D58B0C457}" type="parTrans" cxnId="{3D1C6085-7D22-4093-ADAE-C12E928F35A6}">
      <dgm:prSet/>
      <dgm:spPr/>
      <dgm:t>
        <a:bodyPr/>
        <a:lstStyle/>
        <a:p>
          <a:endParaRPr lang="ru-RU"/>
        </a:p>
      </dgm:t>
    </dgm:pt>
    <dgm:pt modelId="{238B7AA5-6A61-45F6-9634-777166F97FE0}" type="sibTrans" cxnId="{3D1C6085-7D22-4093-ADAE-C12E928F35A6}">
      <dgm:prSet/>
      <dgm:spPr/>
      <dgm:t>
        <a:bodyPr/>
        <a:lstStyle/>
        <a:p>
          <a:endParaRPr lang="ru-RU"/>
        </a:p>
      </dgm:t>
    </dgm:pt>
    <dgm:pt modelId="{B49E0133-CAB7-4E52-8571-D0FA32071BB0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bg1"/>
            </a:gs>
          </a:gsLst>
          <a:lin ang="2700000" scaled="1"/>
        </a:gradFill>
        <a:ln>
          <a:noFill/>
        </a:ln>
      </dgm:spPr>
      <dgm:t>
        <a:bodyPr/>
        <a:lstStyle/>
        <a:p>
          <a:r>
            <a:rPr lang="ru-RU" sz="1000" dirty="0" smtClean="0">
              <a:solidFill>
                <a:schemeClr val="tx2">
                  <a:lumMod val="50000"/>
                </a:schemeClr>
              </a:solidFill>
              <a:latin typeface="+mn-lt"/>
            </a:rPr>
            <a:t>сохранение стабильности на рынке труда и поддержку эффективной занятости;</a:t>
          </a:r>
          <a:endParaRPr lang="ru-RU" sz="1000" dirty="0"/>
        </a:p>
      </dgm:t>
    </dgm:pt>
    <dgm:pt modelId="{E585B433-3214-4D7C-82BA-AD34A65E1A20}" type="parTrans" cxnId="{FE10E4FD-7221-470B-BF79-2D1EE0F1E843}">
      <dgm:prSet/>
      <dgm:spPr/>
      <dgm:t>
        <a:bodyPr/>
        <a:lstStyle/>
        <a:p>
          <a:endParaRPr lang="ru-RU"/>
        </a:p>
      </dgm:t>
    </dgm:pt>
    <dgm:pt modelId="{2DEF0F31-1A5C-4547-B030-3358380CCBB9}" type="sibTrans" cxnId="{FE10E4FD-7221-470B-BF79-2D1EE0F1E843}">
      <dgm:prSet/>
      <dgm:spPr/>
      <dgm:t>
        <a:bodyPr/>
        <a:lstStyle/>
        <a:p>
          <a:endParaRPr lang="ru-RU"/>
        </a:p>
      </dgm:t>
    </dgm:pt>
    <dgm:pt modelId="{17742839-F67D-4E72-8396-075BBC63D756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bg1"/>
            </a:gs>
          </a:gsLst>
          <a:lin ang="2700000" scaled="1"/>
        </a:gradFill>
        <a:ln>
          <a:noFill/>
        </a:ln>
      </dgm:spPr>
      <dgm:t>
        <a:bodyPr/>
        <a:lstStyle/>
        <a:p>
          <a:r>
            <a:rPr lang="ru-RU" sz="1000" dirty="0" smtClean="0">
              <a:solidFill>
                <a:schemeClr val="tx2">
                  <a:lumMod val="50000"/>
                </a:schemeClr>
              </a:solidFill>
              <a:latin typeface="+mn-lt"/>
            </a:rPr>
            <a:t>повышение эффективности управления государственными финансами путем выявления и сокращения неэффективных трат, концентрации ресурсов на приоритетных направлениях развития и выполнении публичных обязательств в полном объеме;</a:t>
          </a:r>
          <a:endParaRPr lang="ru-RU" sz="1000" dirty="0"/>
        </a:p>
      </dgm:t>
    </dgm:pt>
    <dgm:pt modelId="{A7111E14-B669-40AE-B867-69C65C613231}" type="parTrans" cxnId="{E955475D-8A30-4EA5-82AB-EBADE729413D}">
      <dgm:prSet/>
      <dgm:spPr/>
      <dgm:t>
        <a:bodyPr/>
        <a:lstStyle/>
        <a:p>
          <a:endParaRPr lang="ru-RU"/>
        </a:p>
      </dgm:t>
    </dgm:pt>
    <dgm:pt modelId="{D6594C90-0E27-4B3B-BACE-BC0EDDB23A43}" type="sibTrans" cxnId="{E955475D-8A30-4EA5-82AB-EBADE729413D}">
      <dgm:prSet/>
      <dgm:spPr/>
      <dgm:t>
        <a:bodyPr/>
        <a:lstStyle/>
        <a:p>
          <a:endParaRPr lang="ru-RU"/>
        </a:p>
      </dgm:t>
    </dgm:pt>
    <dgm:pt modelId="{A1C77176-64BD-470B-8BEC-26E33790FF2C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bg1"/>
            </a:gs>
          </a:gsLst>
          <a:lin ang="2700000" scaled="1"/>
        </a:gradFill>
        <a:ln>
          <a:noFill/>
        </a:ln>
      </dgm:spPr>
      <dgm:t>
        <a:bodyPr/>
        <a:lstStyle/>
        <a:p>
          <a:r>
            <a:rPr lang="ru-RU" sz="1000" dirty="0" smtClean="0">
              <a:solidFill>
                <a:schemeClr val="tx2">
                  <a:lumMod val="50000"/>
                </a:schemeClr>
              </a:solidFill>
              <a:latin typeface="+mn-lt"/>
            </a:rPr>
            <a:t>поддержка социальной стабильности и обеспечение адресной социальной защиты граждан, оказавшихся в сложной ситуации.</a:t>
          </a:r>
          <a:endParaRPr lang="ru-RU" sz="1000" dirty="0"/>
        </a:p>
      </dgm:t>
    </dgm:pt>
    <dgm:pt modelId="{6ABFAC85-CB14-4D10-A388-3974EFFFDB14}" type="parTrans" cxnId="{B659266F-6470-4A0B-841D-B982F1CF0933}">
      <dgm:prSet/>
      <dgm:spPr/>
      <dgm:t>
        <a:bodyPr/>
        <a:lstStyle/>
        <a:p>
          <a:endParaRPr lang="ru-RU"/>
        </a:p>
      </dgm:t>
    </dgm:pt>
    <dgm:pt modelId="{1A095E17-F4A2-4FE2-8AF8-08E395942C22}" type="sibTrans" cxnId="{B659266F-6470-4A0B-841D-B982F1CF0933}">
      <dgm:prSet/>
      <dgm:spPr/>
      <dgm:t>
        <a:bodyPr/>
        <a:lstStyle/>
        <a:p>
          <a:endParaRPr lang="ru-RU"/>
        </a:p>
      </dgm:t>
    </dgm:pt>
    <dgm:pt modelId="{D13FFEDB-384E-40BE-BBC6-FF790EE41817}" type="pres">
      <dgm:prSet presAssocID="{FB847BAA-4DE0-4AF5-BC14-E01BC8C4D23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D33954-EC1F-44FA-A023-31B616D1D43C}" type="pres">
      <dgm:prSet presAssocID="{9E2650D2-1FD6-423A-B418-BEF6AF5927FF}" presName="comp" presStyleCnt="0"/>
      <dgm:spPr/>
    </dgm:pt>
    <dgm:pt modelId="{196BCA3E-799E-4EF2-BF87-B59EEB0F0F3F}" type="pres">
      <dgm:prSet presAssocID="{9E2650D2-1FD6-423A-B418-BEF6AF5927FF}" presName="box" presStyleLbl="node1" presStyleIdx="0" presStyleCnt="6"/>
      <dgm:spPr/>
      <dgm:t>
        <a:bodyPr/>
        <a:lstStyle/>
        <a:p>
          <a:endParaRPr lang="ru-RU"/>
        </a:p>
      </dgm:t>
    </dgm:pt>
    <dgm:pt modelId="{2C0548B5-9A27-4D5D-99C4-C7BC26A59F57}" type="pres">
      <dgm:prSet presAssocID="{9E2650D2-1FD6-423A-B418-BEF6AF5927FF}" presName="img" presStyleLbl="fgImgPlace1" presStyleIdx="0" presStyleCnt="6" custScaleX="54458" custScaleY="108138" custLinFactNeighborX="-95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</dgm:pt>
    <dgm:pt modelId="{BF011300-2E12-46FD-8611-488278E88535}" type="pres">
      <dgm:prSet presAssocID="{9E2650D2-1FD6-423A-B418-BEF6AF5927FF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D235C-1E38-4D5B-85ED-6665ADCFEB7A}" type="pres">
      <dgm:prSet presAssocID="{A2EC64BD-6A74-438F-89A2-D4F4369849E5}" presName="spacer" presStyleCnt="0"/>
      <dgm:spPr/>
    </dgm:pt>
    <dgm:pt modelId="{332064DB-1305-4A1F-8AC8-8C847BD81391}" type="pres">
      <dgm:prSet presAssocID="{28DF54EA-7F21-4A37-904B-9AE3A71D09DD}" presName="comp" presStyleCnt="0"/>
      <dgm:spPr/>
    </dgm:pt>
    <dgm:pt modelId="{B1144F07-C57F-4F89-934D-7D2AE27E974F}" type="pres">
      <dgm:prSet presAssocID="{28DF54EA-7F21-4A37-904B-9AE3A71D09DD}" presName="box" presStyleLbl="node1" presStyleIdx="1" presStyleCnt="6" custScaleY="121357"/>
      <dgm:spPr/>
      <dgm:t>
        <a:bodyPr/>
        <a:lstStyle/>
        <a:p>
          <a:endParaRPr lang="ru-RU"/>
        </a:p>
      </dgm:t>
    </dgm:pt>
    <dgm:pt modelId="{9E575CA3-BF68-48E0-B87F-9B96C4A1678F}" type="pres">
      <dgm:prSet presAssocID="{28DF54EA-7F21-4A37-904B-9AE3A71D09DD}" presName="img" presStyleLbl="fgImgPlace1" presStyleIdx="1" presStyleCnt="6" custScaleX="54339" custScaleY="12720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</dgm:spPr>
    </dgm:pt>
    <dgm:pt modelId="{99927951-6567-4CD2-BE1E-B0AD54E40336}" type="pres">
      <dgm:prSet presAssocID="{28DF54EA-7F21-4A37-904B-9AE3A71D09DD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25529-22AD-41D9-A6CD-46BF92B2C719}" type="pres">
      <dgm:prSet presAssocID="{9BA71B65-8195-48A3-8883-60B6A5285795}" presName="spacer" presStyleCnt="0"/>
      <dgm:spPr/>
    </dgm:pt>
    <dgm:pt modelId="{43F1D932-FC6A-47DC-8FBB-2F26023190EA}" type="pres">
      <dgm:prSet presAssocID="{5CB1EB67-AEA3-4B05-9F60-0B77BDA6302E}" presName="comp" presStyleCnt="0"/>
      <dgm:spPr/>
    </dgm:pt>
    <dgm:pt modelId="{5D8821B5-5F67-4CA7-BB37-92CA15CECC15}" type="pres">
      <dgm:prSet presAssocID="{5CB1EB67-AEA3-4B05-9F60-0B77BDA6302E}" presName="box" presStyleLbl="node1" presStyleIdx="2" presStyleCnt="6"/>
      <dgm:spPr/>
      <dgm:t>
        <a:bodyPr/>
        <a:lstStyle/>
        <a:p>
          <a:endParaRPr lang="ru-RU"/>
        </a:p>
      </dgm:t>
    </dgm:pt>
    <dgm:pt modelId="{D3544B25-D43F-4ACC-AD6E-8C6D77ED3559}" type="pres">
      <dgm:prSet presAssocID="{5CB1EB67-AEA3-4B05-9F60-0B77BDA6302E}" presName="img" presStyleLbl="fgImgPlace1" presStyleIdx="2" presStyleCnt="6" custScaleX="54458" custScaleY="10813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</dgm:spPr>
    </dgm:pt>
    <dgm:pt modelId="{C6B5D684-B31E-4610-B88E-1B62BD8FB5CE}" type="pres">
      <dgm:prSet presAssocID="{5CB1EB67-AEA3-4B05-9F60-0B77BDA6302E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2B997-82B8-48F8-BB37-1DD09DC7E91A}" type="pres">
      <dgm:prSet presAssocID="{238B7AA5-6A61-45F6-9634-777166F97FE0}" presName="spacer" presStyleCnt="0"/>
      <dgm:spPr/>
    </dgm:pt>
    <dgm:pt modelId="{4CFBE935-03DF-4C2C-8D6B-8BE11DB03405}" type="pres">
      <dgm:prSet presAssocID="{B49E0133-CAB7-4E52-8571-D0FA32071BB0}" presName="comp" presStyleCnt="0"/>
      <dgm:spPr/>
    </dgm:pt>
    <dgm:pt modelId="{C31D4A05-6536-45E8-9B15-978F4997CFEA}" type="pres">
      <dgm:prSet presAssocID="{B49E0133-CAB7-4E52-8571-D0FA32071BB0}" presName="box" presStyleLbl="node1" presStyleIdx="3" presStyleCnt="6" custScaleY="95290" custLinFactNeighborY="6304"/>
      <dgm:spPr/>
      <dgm:t>
        <a:bodyPr/>
        <a:lstStyle/>
        <a:p>
          <a:endParaRPr lang="ru-RU"/>
        </a:p>
      </dgm:t>
    </dgm:pt>
    <dgm:pt modelId="{701377D4-9ABD-4A39-8E9E-BA4E0EC95D07}" type="pres">
      <dgm:prSet presAssocID="{B49E0133-CAB7-4E52-8571-D0FA32071BB0}" presName="img" presStyleLbl="fgImgPlace1" presStyleIdx="3" presStyleCnt="6" custScaleX="54458" custLinFactNeighborY="784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</dgm:pt>
    <dgm:pt modelId="{E4EF59D1-4737-4C1E-9E47-E024E449B778}" type="pres">
      <dgm:prSet presAssocID="{B49E0133-CAB7-4E52-8571-D0FA32071BB0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6B7BD-B113-42E2-8664-E08C4A9430E4}" type="pres">
      <dgm:prSet presAssocID="{2DEF0F31-1A5C-4547-B030-3358380CCBB9}" presName="spacer" presStyleCnt="0"/>
      <dgm:spPr/>
    </dgm:pt>
    <dgm:pt modelId="{16B7AB91-0182-416B-8E08-5156FACA0BAC}" type="pres">
      <dgm:prSet presAssocID="{17742839-F67D-4E72-8396-075BBC63D756}" presName="comp" presStyleCnt="0"/>
      <dgm:spPr/>
    </dgm:pt>
    <dgm:pt modelId="{7A17CE79-19FA-4CED-834A-EEC041D4561E}" type="pres">
      <dgm:prSet presAssocID="{17742839-F67D-4E72-8396-075BBC63D756}" presName="box" presStyleLbl="node1" presStyleIdx="4" presStyleCnt="6" custLinFactNeighborY="6493"/>
      <dgm:spPr/>
      <dgm:t>
        <a:bodyPr/>
        <a:lstStyle/>
        <a:p>
          <a:endParaRPr lang="ru-RU"/>
        </a:p>
      </dgm:t>
    </dgm:pt>
    <dgm:pt modelId="{7D56EA8D-5C45-460B-853F-D5D509176366}" type="pres">
      <dgm:prSet presAssocID="{17742839-F67D-4E72-8396-075BBC63D756}" presName="img" presStyleLbl="fgImgPlace1" presStyleIdx="4" presStyleCnt="6" custScaleX="54458" custScaleY="110604" custLinFactNeighborY="793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</dgm:pt>
    <dgm:pt modelId="{DDA30A06-7ECD-450C-BC87-5079375856FD}" type="pres">
      <dgm:prSet presAssocID="{17742839-F67D-4E72-8396-075BBC63D756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9538E-604C-4729-9796-A63C71523C36}" type="pres">
      <dgm:prSet presAssocID="{D6594C90-0E27-4B3B-BACE-BC0EDDB23A43}" presName="spacer" presStyleCnt="0"/>
      <dgm:spPr/>
    </dgm:pt>
    <dgm:pt modelId="{34354900-404E-412A-8F31-136FB1BE61A2}" type="pres">
      <dgm:prSet presAssocID="{A1C77176-64BD-470B-8BEC-26E33790FF2C}" presName="comp" presStyleCnt="0"/>
      <dgm:spPr/>
    </dgm:pt>
    <dgm:pt modelId="{0AFED289-BFE9-44F5-9274-0DBFED58339F}" type="pres">
      <dgm:prSet presAssocID="{A1C77176-64BD-470B-8BEC-26E33790FF2C}" presName="box" presStyleLbl="node1" presStyleIdx="5" presStyleCnt="6"/>
      <dgm:spPr/>
      <dgm:t>
        <a:bodyPr/>
        <a:lstStyle/>
        <a:p>
          <a:endParaRPr lang="ru-RU"/>
        </a:p>
      </dgm:t>
    </dgm:pt>
    <dgm:pt modelId="{111A542C-7A77-4A21-914E-84F334A765B7}" type="pres">
      <dgm:prSet presAssocID="{A1C77176-64BD-470B-8BEC-26E33790FF2C}" presName="img" presStyleLbl="fgImgPlace1" presStyleIdx="5" presStyleCnt="6" custScaleX="54458" custScaleY="110604"/>
      <dgm:spPr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</dgm:spPr>
    </dgm:pt>
    <dgm:pt modelId="{E74C75B9-B579-4ADB-8137-368F9BDBB17F}" type="pres">
      <dgm:prSet presAssocID="{A1C77176-64BD-470B-8BEC-26E33790FF2C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BE5313-D8A3-451A-AC9B-6DDB84537E66}" type="presOf" srcId="{28DF54EA-7F21-4A37-904B-9AE3A71D09DD}" destId="{B1144F07-C57F-4F89-934D-7D2AE27E974F}" srcOrd="0" destOrd="0" presId="urn:microsoft.com/office/officeart/2005/8/layout/vList4"/>
    <dgm:cxn modelId="{E3604084-53FC-4464-BB06-7C4248031D79}" type="presOf" srcId="{5CB1EB67-AEA3-4B05-9F60-0B77BDA6302E}" destId="{C6B5D684-B31E-4610-B88E-1B62BD8FB5CE}" srcOrd="1" destOrd="0" presId="urn:microsoft.com/office/officeart/2005/8/layout/vList4"/>
    <dgm:cxn modelId="{25B9D96F-3AA7-4435-A67A-5CC1C7B79E68}" type="presOf" srcId="{28DF54EA-7F21-4A37-904B-9AE3A71D09DD}" destId="{99927951-6567-4CD2-BE1E-B0AD54E40336}" srcOrd="1" destOrd="0" presId="urn:microsoft.com/office/officeart/2005/8/layout/vList4"/>
    <dgm:cxn modelId="{CEB2F6E5-FE57-4BB0-9569-C151EC372095}" srcId="{FB847BAA-4DE0-4AF5-BC14-E01BC8C4D239}" destId="{28DF54EA-7F21-4A37-904B-9AE3A71D09DD}" srcOrd="1" destOrd="0" parTransId="{B67C9DAE-6DC7-4457-B8EF-400B567F2D1C}" sibTransId="{9BA71B65-8195-48A3-8883-60B6A5285795}"/>
    <dgm:cxn modelId="{80F35A21-F762-4FF6-B1E3-F393ED8A57FF}" type="presOf" srcId="{17742839-F67D-4E72-8396-075BBC63D756}" destId="{DDA30A06-7ECD-450C-BC87-5079375856FD}" srcOrd="1" destOrd="0" presId="urn:microsoft.com/office/officeart/2005/8/layout/vList4"/>
    <dgm:cxn modelId="{4657E1E0-6AF3-4734-83B7-7BFAACDD3D7E}" srcId="{FB847BAA-4DE0-4AF5-BC14-E01BC8C4D239}" destId="{9E2650D2-1FD6-423A-B418-BEF6AF5927FF}" srcOrd="0" destOrd="0" parTransId="{15139F00-DAEC-41B3-B12E-CC08CC5AF737}" sibTransId="{A2EC64BD-6A74-438F-89A2-D4F4369849E5}"/>
    <dgm:cxn modelId="{C9FCB836-92AE-4F88-B13A-FF2E6150692D}" type="presOf" srcId="{FB847BAA-4DE0-4AF5-BC14-E01BC8C4D239}" destId="{D13FFEDB-384E-40BE-BBC6-FF790EE41817}" srcOrd="0" destOrd="0" presId="urn:microsoft.com/office/officeart/2005/8/layout/vList4"/>
    <dgm:cxn modelId="{AC571311-1E05-49F8-9AC0-13A4408F0592}" type="presOf" srcId="{A1C77176-64BD-470B-8BEC-26E33790FF2C}" destId="{E74C75B9-B579-4ADB-8137-368F9BDBB17F}" srcOrd="1" destOrd="0" presId="urn:microsoft.com/office/officeart/2005/8/layout/vList4"/>
    <dgm:cxn modelId="{F60631A3-3012-417C-A7CE-74A31309AAA3}" type="presOf" srcId="{17742839-F67D-4E72-8396-075BBC63D756}" destId="{7A17CE79-19FA-4CED-834A-EEC041D4561E}" srcOrd="0" destOrd="0" presId="urn:microsoft.com/office/officeart/2005/8/layout/vList4"/>
    <dgm:cxn modelId="{B659266F-6470-4A0B-841D-B982F1CF0933}" srcId="{FB847BAA-4DE0-4AF5-BC14-E01BC8C4D239}" destId="{A1C77176-64BD-470B-8BEC-26E33790FF2C}" srcOrd="5" destOrd="0" parTransId="{6ABFAC85-CB14-4D10-A388-3974EFFFDB14}" sibTransId="{1A095E17-F4A2-4FE2-8AF8-08E395942C22}"/>
    <dgm:cxn modelId="{6B7808D6-36A9-4536-B2E8-6CFF981B562E}" type="presOf" srcId="{B49E0133-CAB7-4E52-8571-D0FA32071BB0}" destId="{E4EF59D1-4737-4C1E-9E47-E024E449B778}" srcOrd="1" destOrd="0" presId="urn:microsoft.com/office/officeart/2005/8/layout/vList4"/>
    <dgm:cxn modelId="{2545501E-D5A0-4F2A-9E0A-496A156EA607}" type="presOf" srcId="{9E2650D2-1FD6-423A-B418-BEF6AF5927FF}" destId="{BF011300-2E12-46FD-8611-488278E88535}" srcOrd="1" destOrd="0" presId="urn:microsoft.com/office/officeart/2005/8/layout/vList4"/>
    <dgm:cxn modelId="{3C7928F9-18B3-46EF-8B63-A3BD5BCBD8CE}" type="presOf" srcId="{A1C77176-64BD-470B-8BEC-26E33790FF2C}" destId="{0AFED289-BFE9-44F5-9274-0DBFED58339F}" srcOrd="0" destOrd="0" presId="urn:microsoft.com/office/officeart/2005/8/layout/vList4"/>
    <dgm:cxn modelId="{8055B0DE-20AD-4EE5-BD9A-CA7510373E82}" type="presOf" srcId="{5CB1EB67-AEA3-4B05-9F60-0B77BDA6302E}" destId="{5D8821B5-5F67-4CA7-BB37-92CA15CECC15}" srcOrd="0" destOrd="0" presId="urn:microsoft.com/office/officeart/2005/8/layout/vList4"/>
    <dgm:cxn modelId="{1DA62643-2561-4850-8E87-E5C8D876C4AC}" type="presOf" srcId="{B49E0133-CAB7-4E52-8571-D0FA32071BB0}" destId="{C31D4A05-6536-45E8-9B15-978F4997CFEA}" srcOrd="0" destOrd="0" presId="urn:microsoft.com/office/officeart/2005/8/layout/vList4"/>
    <dgm:cxn modelId="{E955475D-8A30-4EA5-82AB-EBADE729413D}" srcId="{FB847BAA-4DE0-4AF5-BC14-E01BC8C4D239}" destId="{17742839-F67D-4E72-8396-075BBC63D756}" srcOrd="4" destOrd="0" parTransId="{A7111E14-B669-40AE-B867-69C65C613231}" sibTransId="{D6594C90-0E27-4B3B-BACE-BC0EDDB23A43}"/>
    <dgm:cxn modelId="{FE10E4FD-7221-470B-BF79-2D1EE0F1E843}" srcId="{FB847BAA-4DE0-4AF5-BC14-E01BC8C4D239}" destId="{B49E0133-CAB7-4E52-8571-D0FA32071BB0}" srcOrd="3" destOrd="0" parTransId="{E585B433-3214-4D7C-82BA-AD34A65E1A20}" sibTransId="{2DEF0F31-1A5C-4547-B030-3358380CCBB9}"/>
    <dgm:cxn modelId="{6C5504A7-EFB0-40E7-969E-9458EF73C356}" type="presOf" srcId="{9E2650D2-1FD6-423A-B418-BEF6AF5927FF}" destId="{196BCA3E-799E-4EF2-BF87-B59EEB0F0F3F}" srcOrd="0" destOrd="0" presId="urn:microsoft.com/office/officeart/2005/8/layout/vList4"/>
    <dgm:cxn modelId="{3D1C6085-7D22-4093-ADAE-C12E928F35A6}" srcId="{FB847BAA-4DE0-4AF5-BC14-E01BC8C4D239}" destId="{5CB1EB67-AEA3-4B05-9F60-0B77BDA6302E}" srcOrd="2" destOrd="0" parTransId="{ABFC0E56-43CA-469F-88A1-412D58B0C457}" sibTransId="{238B7AA5-6A61-45F6-9634-777166F97FE0}"/>
    <dgm:cxn modelId="{0BEE03FC-6524-4DF6-B5C3-2603FA44C7DD}" type="presParOf" srcId="{D13FFEDB-384E-40BE-BBC6-FF790EE41817}" destId="{E7D33954-EC1F-44FA-A023-31B616D1D43C}" srcOrd="0" destOrd="0" presId="urn:microsoft.com/office/officeart/2005/8/layout/vList4"/>
    <dgm:cxn modelId="{09E0360B-3C68-4305-99C1-CE15DC1F46A2}" type="presParOf" srcId="{E7D33954-EC1F-44FA-A023-31B616D1D43C}" destId="{196BCA3E-799E-4EF2-BF87-B59EEB0F0F3F}" srcOrd="0" destOrd="0" presId="urn:microsoft.com/office/officeart/2005/8/layout/vList4"/>
    <dgm:cxn modelId="{F43F2CF5-32CB-432D-8F49-30AA8B625E80}" type="presParOf" srcId="{E7D33954-EC1F-44FA-A023-31B616D1D43C}" destId="{2C0548B5-9A27-4D5D-99C4-C7BC26A59F57}" srcOrd="1" destOrd="0" presId="urn:microsoft.com/office/officeart/2005/8/layout/vList4"/>
    <dgm:cxn modelId="{E255F141-8459-4842-B536-30C357F42C3F}" type="presParOf" srcId="{E7D33954-EC1F-44FA-A023-31B616D1D43C}" destId="{BF011300-2E12-46FD-8611-488278E88535}" srcOrd="2" destOrd="0" presId="urn:microsoft.com/office/officeart/2005/8/layout/vList4"/>
    <dgm:cxn modelId="{F48BCF0B-C006-4B93-9259-CF8942F923DF}" type="presParOf" srcId="{D13FFEDB-384E-40BE-BBC6-FF790EE41817}" destId="{850D235C-1E38-4D5B-85ED-6665ADCFEB7A}" srcOrd="1" destOrd="0" presId="urn:microsoft.com/office/officeart/2005/8/layout/vList4"/>
    <dgm:cxn modelId="{324C453C-6044-484F-8700-3060799D3EA4}" type="presParOf" srcId="{D13FFEDB-384E-40BE-BBC6-FF790EE41817}" destId="{332064DB-1305-4A1F-8AC8-8C847BD81391}" srcOrd="2" destOrd="0" presId="urn:microsoft.com/office/officeart/2005/8/layout/vList4"/>
    <dgm:cxn modelId="{59AF17D3-9898-47A5-BE47-16CF3998CE6F}" type="presParOf" srcId="{332064DB-1305-4A1F-8AC8-8C847BD81391}" destId="{B1144F07-C57F-4F89-934D-7D2AE27E974F}" srcOrd="0" destOrd="0" presId="urn:microsoft.com/office/officeart/2005/8/layout/vList4"/>
    <dgm:cxn modelId="{4DB6011C-F9A4-4FDD-BA34-2610EC77D2A5}" type="presParOf" srcId="{332064DB-1305-4A1F-8AC8-8C847BD81391}" destId="{9E575CA3-BF68-48E0-B87F-9B96C4A1678F}" srcOrd="1" destOrd="0" presId="urn:microsoft.com/office/officeart/2005/8/layout/vList4"/>
    <dgm:cxn modelId="{384259D0-3A55-45E4-AF0B-B8642576325B}" type="presParOf" srcId="{332064DB-1305-4A1F-8AC8-8C847BD81391}" destId="{99927951-6567-4CD2-BE1E-B0AD54E40336}" srcOrd="2" destOrd="0" presId="urn:microsoft.com/office/officeart/2005/8/layout/vList4"/>
    <dgm:cxn modelId="{B193FA63-9FF6-4906-A2D8-938B06F50836}" type="presParOf" srcId="{D13FFEDB-384E-40BE-BBC6-FF790EE41817}" destId="{A6425529-22AD-41D9-A6CD-46BF92B2C719}" srcOrd="3" destOrd="0" presId="urn:microsoft.com/office/officeart/2005/8/layout/vList4"/>
    <dgm:cxn modelId="{2814F58E-46FC-42FD-A3A0-1FD2EC924640}" type="presParOf" srcId="{D13FFEDB-384E-40BE-BBC6-FF790EE41817}" destId="{43F1D932-FC6A-47DC-8FBB-2F26023190EA}" srcOrd="4" destOrd="0" presId="urn:microsoft.com/office/officeart/2005/8/layout/vList4"/>
    <dgm:cxn modelId="{717C96C1-F11C-4E95-8024-2AC03BD5D930}" type="presParOf" srcId="{43F1D932-FC6A-47DC-8FBB-2F26023190EA}" destId="{5D8821B5-5F67-4CA7-BB37-92CA15CECC15}" srcOrd="0" destOrd="0" presId="urn:microsoft.com/office/officeart/2005/8/layout/vList4"/>
    <dgm:cxn modelId="{01B7D5DD-67DC-4870-BF87-2D74BFA0C518}" type="presParOf" srcId="{43F1D932-FC6A-47DC-8FBB-2F26023190EA}" destId="{D3544B25-D43F-4ACC-AD6E-8C6D77ED3559}" srcOrd="1" destOrd="0" presId="urn:microsoft.com/office/officeart/2005/8/layout/vList4"/>
    <dgm:cxn modelId="{96B4E937-F3F1-40A6-B38C-6DB7BDEBD862}" type="presParOf" srcId="{43F1D932-FC6A-47DC-8FBB-2F26023190EA}" destId="{C6B5D684-B31E-4610-B88E-1B62BD8FB5CE}" srcOrd="2" destOrd="0" presId="urn:microsoft.com/office/officeart/2005/8/layout/vList4"/>
    <dgm:cxn modelId="{60836BB7-1682-4F21-A1CA-A664499739DE}" type="presParOf" srcId="{D13FFEDB-384E-40BE-BBC6-FF790EE41817}" destId="{72F2B997-82B8-48F8-BB37-1DD09DC7E91A}" srcOrd="5" destOrd="0" presId="urn:microsoft.com/office/officeart/2005/8/layout/vList4"/>
    <dgm:cxn modelId="{BAA81AC1-6D8A-4631-8141-A0B7933BF617}" type="presParOf" srcId="{D13FFEDB-384E-40BE-BBC6-FF790EE41817}" destId="{4CFBE935-03DF-4C2C-8D6B-8BE11DB03405}" srcOrd="6" destOrd="0" presId="urn:microsoft.com/office/officeart/2005/8/layout/vList4"/>
    <dgm:cxn modelId="{C7D97543-3568-48AF-B65F-3D12BA530554}" type="presParOf" srcId="{4CFBE935-03DF-4C2C-8D6B-8BE11DB03405}" destId="{C31D4A05-6536-45E8-9B15-978F4997CFEA}" srcOrd="0" destOrd="0" presId="urn:microsoft.com/office/officeart/2005/8/layout/vList4"/>
    <dgm:cxn modelId="{AFA90857-622E-435D-81F8-2E7759950C9D}" type="presParOf" srcId="{4CFBE935-03DF-4C2C-8D6B-8BE11DB03405}" destId="{701377D4-9ABD-4A39-8E9E-BA4E0EC95D07}" srcOrd="1" destOrd="0" presId="urn:microsoft.com/office/officeart/2005/8/layout/vList4"/>
    <dgm:cxn modelId="{C5DD192D-F4CA-4082-897F-1A399C2C0BBD}" type="presParOf" srcId="{4CFBE935-03DF-4C2C-8D6B-8BE11DB03405}" destId="{E4EF59D1-4737-4C1E-9E47-E024E449B778}" srcOrd="2" destOrd="0" presId="urn:microsoft.com/office/officeart/2005/8/layout/vList4"/>
    <dgm:cxn modelId="{4215768E-FF34-418B-9A02-2DFFCC4B4DC0}" type="presParOf" srcId="{D13FFEDB-384E-40BE-BBC6-FF790EE41817}" destId="{6416B7BD-B113-42E2-8664-E08C4A9430E4}" srcOrd="7" destOrd="0" presId="urn:microsoft.com/office/officeart/2005/8/layout/vList4"/>
    <dgm:cxn modelId="{49BD740F-8893-4C91-8A4D-B906A01695B8}" type="presParOf" srcId="{D13FFEDB-384E-40BE-BBC6-FF790EE41817}" destId="{16B7AB91-0182-416B-8E08-5156FACA0BAC}" srcOrd="8" destOrd="0" presId="urn:microsoft.com/office/officeart/2005/8/layout/vList4"/>
    <dgm:cxn modelId="{6C49CD35-8A2A-4FB4-AE49-FC71EBC6331D}" type="presParOf" srcId="{16B7AB91-0182-416B-8E08-5156FACA0BAC}" destId="{7A17CE79-19FA-4CED-834A-EEC041D4561E}" srcOrd="0" destOrd="0" presId="urn:microsoft.com/office/officeart/2005/8/layout/vList4"/>
    <dgm:cxn modelId="{7B704459-C4B8-488C-9FF1-D941FC3468B1}" type="presParOf" srcId="{16B7AB91-0182-416B-8E08-5156FACA0BAC}" destId="{7D56EA8D-5C45-460B-853F-D5D509176366}" srcOrd="1" destOrd="0" presId="urn:microsoft.com/office/officeart/2005/8/layout/vList4"/>
    <dgm:cxn modelId="{29DC7308-7BE4-4375-B0AB-A3EBFA47F406}" type="presParOf" srcId="{16B7AB91-0182-416B-8E08-5156FACA0BAC}" destId="{DDA30A06-7ECD-450C-BC87-5079375856FD}" srcOrd="2" destOrd="0" presId="urn:microsoft.com/office/officeart/2005/8/layout/vList4"/>
    <dgm:cxn modelId="{443C3905-2765-47E0-966E-71480C74D426}" type="presParOf" srcId="{D13FFEDB-384E-40BE-BBC6-FF790EE41817}" destId="{6879538E-604C-4729-9796-A63C71523C36}" srcOrd="9" destOrd="0" presId="urn:microsoft.com/office/officeart/2005/8/layout/vList4"/>
    <dgm:cxn modelId="{48E129A6-FC03-4D64-9B35-3DE6E824B9FA}" type="presParOf" srcId="{D13FFEDB-384E-40BE-BBC6-FF790EE41817}" destId="{34354900-404E-412A-8F31-136FB1BE61A2}" srcOrd="10" destOrd="0" presId="urn:microsoft.com/office/officeart/2005/8/layout/vList4"/>
    <dgm:cxn modelId="{0126AADE-0234-4442-A8F6-46B6A07909A2}" type="presParOf" srcId="{34354900-404E-412A-8F31-136FB1BE61A2}" destId="{0AFED289-BFE9-44F5-9274-0DBFED58339F}" srcOrd="0" destOrd="0" presId="urn:microsoft.com/office/officeart/2005/8/layout/vList4"/>
    <dgm:cxn modelId="{E598B97B-F8CC-4D86-8112-1F90B69A6B15}" type="presParOf" srcId="{34354900-404E-412A-8F31-136FB1BE61A2}" destId="{111A542C-7A77-4A21-914E-84F334A765B7}" srcOrd="1" destOrd="0" presId="urn:microsoft.com/office/officeart/2005/8/layout/vList4"/>
    <dgm:cxn modelId="{33ECB08F-4987-476C-9A8B-400994F26373}" type="presParOf" srcId="{34354900-404E-412A-8F31-136FB1BE61A2}" destId="{E74C75B9-B579-4ADB-8137-368F9BDBB17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06480-9F20-4106-87B7-A67BD813789B}">
      <dsp:nvSpPr>
        <dsp:cNvPr id="0" name=""/>
        <dsp:cNvSpPr/>
      </dsp:nvSpPr>
      <dsp:spPr>
        <a:xfrm>
          <a:off x="183106" y="35996"/>
          <a:ext cx="2639089" cy="233106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bg1"/>
            </a:gs>
          </a:gsLst>
          <a:lin ang="2700000" scaled="1"/>
        </a:gra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solidFill>
                <a:schemeClr val="tx2">
                  <a:lumMod val="50000"/>
                </a:schemeClr>
              </a:solidFill>
            </a:rPr>
            <a:t>Развитие негосударственных форм дошкольного образования</a:t>
          </a:r>
          <a:endParaRPr lang="ru-RU" sz="1300" b="1" i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26060" y="427250"/>
        <a:ext cx="1753181" cy="1548554"/>
      </dsp:txXfrm>
    </dsp:sp>
    <dsp:sp modelId="{0B5084B0-F7AA-4384-84C0-6013F1347A6F}">
      <dsp:nvSpPr>
        <dsp:cNvPr id="0" name=""/>
        <dsp:cNvSpPr/>
      </dsp:nvSpPr>
      <dsp:spPr>
        <a:xfrm>
          <a:off x="3243494" y="1207513"/>
          <a:ext cx="683707" cy="56366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CDEDF-CC8C-4DE6-AA6B-09D39914C666}">
      <dsp:nvSpPr>
        <dsp:cNvPr id="0" name=""/>
        <dsp:cNvSpPr/>
      </dsp:nvSpPr>
      <dsp:spPr>
        <a:xfrm>
          <a:off x="2766583" y="3"/>
          <a:ext cx="1620257" cy="146497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bg1"/>
            </a:gs>
          </a:gsLst>
          <a:lin ang="2700000" scaled="1"/>
        </a:gra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2">
                  <a:lumMod val="50000"/>
                </a:schemeClr>
              </a:solidFill>
            </a:rPr>
            <a:t>Функционируют 13 негосударственных дошкольных образовательных организаций на 1271 место</a:t>
          </a:r>
          <a:endParaRPr lang="ru-RU" sz="9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043365" y="250258"/>
        <a:ext cx="1066693" cy="964462"/>
      </dsp:txXfrm>
    </dsp:sp>
    <dsp:sp modelId="{9783C4F7-84A3-4C03-8D20-56A3921018E5}">
      <dsp:nvSpPr>
        <dsp:cNvPr id="0" name=""/>
        <dsp:cNvSpPr/>
      </dsp:nvSpPr>
      <dsp:spPr>
        <a:xfrm rot="14433732">
          <a:off x="2460481" y="2436348"/>
          <a:ext cx="678649" cy="7129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72EE3-BFF9-4AE2-8E72-DC00736F177F}">
      <dsp:nvSpPr>
        <dsp:cNvPr id="0" name=""/>
        <dsp:cNvSpPr/>
      </dsp:nvSpPr>
      <dsp:spPr>
        <a:xfrm>
          <a:off x="794833" y="2538452"/>
          <a:ext cx="2019287" cy="172926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bg1"/>
            </a:gs>
          </a:gsLst>
          <a:lin ang="2700000" scaled="1"/>
        </a:gra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2">
                  <a:lumMod val="50000"/>
                </a:schemeClr>
              </a:solidFill>
            </a:rPr>
            <a:t>1993 ребёнка получают услуги по присмотру и уходу, которые оказывают 90 частных организаций и индивидуальных предпринимателей (не имеющих лицензию на осуществление образовательной деятельности</a:t>
          </a:r>
          <a:r>
            <a:rPr lang="ru-RU" sz="1000" b="1" kern="1200" dirty="0" smtClean="0">
              <a:solidFill>
                <a:schemeClr val="tx2">
                  <a:lumMod val="50000"/>
                </a:schemeClr>
              </a:solidFill>
            </a:rPr>
            <a:t>)</a:t>
          </a:r>
          <a:endParaRPr lang="ru-RU" sz="1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127791" y="2823588"/>
        <a:ext cx="1353371" cy="1158993"/>
      </dsp:txXfrm>
    </dsp:sp>
    <dsp:sp modelId="{E01AC294-A599-40C6-8DB4-D3B07D1B626C}">
      <dsp:nvSpPr>
        <dsp:cNvPr id="0" name=""/>
        <dsp:cNvSpPr/>
      </dsp:nvSpPr>
      <dsp:spPr>
        <a:xfrm>
          <a:off x="2589957" y="1656177"/>
          <a:ext cx="1796883" cy="151682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bg1"/>
            </a:gs>
          </a:gsLst>
          <a:lin ang="2700000" scaled="1"/>
        </a:gra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2">
                  <a:lumMod val="50000"/>
                </a:schemeClr>
              </a:solidFill>
            </a:rPr>
            <a:t>Действуют 4 «</a:t>
          </a:r>
          <a:r>
            <a:rPr lang="ru-RU" sz="900" b="1" kern="1200" dirty="0" err="1" smtClean="0">
              <a:solidFill>
                <a:schemeClr val="tx2">
                  <a:lumMod val="50000"/>
                </a:schemeClr>
              </a:solidFill>
            </a:rPr>
            <a:t>Билдинг</a:t>
          </a:r>
          <a:r>
            <a:rPr lang="ru-RU" sz="900" b="1" kern="1200" dirty="0" smtClean="0">
              <a:solidFill>
                <a:schemeClr val="tx2">
                  <a:lumMod val="50000"/>
                </a:schemeClr>
              </a:solidFill>
            </a:rPr>
            <a:t>-сада» на 296 мест (всего за период 2014-2020 годы будет создано 13 «</a:t>
          </a:r>
          <a:r>
            <a:rPr lang="ru-RU" sz="900" b="1" kern="1200" dirty="0" err="1" smtClean="0">
              <a:solidFill>
                <a:schemeClr val="tx2">
                  <a:lumMod val="50000"/>
                </a:schemeClr>
              </a:solidFill>
            </a:rPr>
            <a:t>Билдинг</a:t>
          </a:r>
          <a:r>
            <a:rPr lang="ru-RU" sz="900" b="1" kern="1200" dirty="0" smtClean="0">
              <a:solidFill>
                <a:schemeClr val="tx2">
                  <a:lumMod val="50000"/>
                </a:schemeClr>
              </a:solidFill>
            </a:rPr>
            <a:t>-садов» на 1027 мест) </a:t>
          </a:r>
          <a:endParaRPr lang="ru-RU" sz="9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84150" y="1904518"/>
        <a:ext cx="1208497" cy="1020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0.22222</cdr:x>
      <cdr:y>0.13514</cdr:y>
    </cdr:from>
    <cdr:to>
      <cdr:x>0.4254</cdr:x>
      <cdr:y>0.24324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132" y="357190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0.13133</cdr:x>
      <cdr:y>0.16109</cdr:y>
    </cdr:from>
    <cdr:to>
      <cdr:x>0.24243</cdr:x>
      <cdr:y>0.24217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6064" y="506336"/>
          <a:ext cx="487314" cy="254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000" b="1" dirty="0" smtClean="0"/>
            <a:t>34,3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0.394</cdr:x>
      <cdr:y>0.22981</cdr:y>
    </cdr:from>
    <cdr:to>
      <cdr:x>0.4925</cdr:x>
      <cdr:y>0.31089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8192" y="722360"/>
          <a:ext cx="432047" cy="254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000" b="1" dirty="0" smtClean="0"/>
            <a:t>28,6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0.52533</cdr:x>
      <cdr:y>0.22981</cdr:y>
    </cdr:from>
    <cdr:to>
      <cdr:x>0.60741</cdr:x>
      <cdr:y>0.31089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304256" y="722360"/>
          <a:ext cx="360019" cy="254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1000" b="1" dirty="0" smtClean="0"/>
            <a:t>27,7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0.26267</cdr:x>
      <cdr:y>0.2069</cdr:y>
    </cdr:from>
    <cdr:to>
      <cdr:x>0.37377</cdr:x>
      <cdr:y>0.28798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152128" y="650352"/>
          <a:ext cx="487314" cy="254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/>
            <a:t>30,6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0.65667</cdr:x>
      <cdr:y>0.25272</cdr:y>
    </cdr:from>
    <cdr:to>
      <cdr:x>0.73875</cdr:x>
      <cdr:y>0.3338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880320" y="794368"/>
          <a:ext cx="360019" cy="254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/>
            <a:t>27,1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0.788</cdr:x>
      <cdr:y>0.25272</cdr:y>
    </cdr:from>
    <cdr:to>
      <cdr:x>0.8991</cdr:x>
      <cdr:y>0.3338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456384" y="794368"/>
          <a:ext cx="487314" cy="254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/>
            <a:t>26,6</a:t>
          </a:r>
          <a:endParaRPr lang="ru-RU" sz="1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0.80953</cdr:x>
      <cdr:y>0.16899</cdr:y>
    </cdr:from>
    <cdr:to>
      <cdr:x>0.96826</cdr:x>
      <cdr:y>0.26556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43338" y="500066"/>
          <a:ext cx="71438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000" b="1" baseline="30000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0.21358</cdr:y>
    </cdr:from>
    <cdr:to>
      <cdr:x>0.08064</cdr:x>
      <cdr:y>0.46848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01840"/>
          <a:ext cx="374447" cy="837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/>
        <a:p xmlns:a="http://schemas.openxmlformats.org/drawingml/2006/main">
          <a:r>
            <a:rPr lang="ru-RU" sz="800" b="1" dirty="0" smtClean="0"/>
            <a:t>млрд.рублей</a:t>
          </a:r>
          <a:endParaRPr lang="ru-RU" sz="8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0.00868</cdr:x>
      <cdr:y>0.22228</cdr:y>
    </cdr:from>
    <cdr:to>
      <cdr:x>0.06021</cdr:x>
      <cdr:y>0.53285</cdr:y>
    </cdr:to>
    <cdr:sp macro="" textlink="">
      <cdr:nvSpPr>
        <cdr:cNvPr id="3" name="Прямоугольник 2"/>
        <cdr:cNvSpPr/>
      </cdr:nvSpPr>
      <cdr:spPr bwMode="auto">
        <a:xfrm xmlns:a="http://schemas.openxmlformats.org/drawingml/2006/main">
          <a:off x="40325" y="671019"/>
          <a:ext cx="239262" cy="937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vert270" wrap="square" lIns="94348" tIns="47174" rIns="94348" bIns="47174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ru-RU" sz="800" b="1" dirty="0" smtClean="0"/>
            <a:t>млн. рублей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0.12394</cdr:x>
      <cdr:y>0.33687</cdr:y>
    </cdr:from>
    <cdr:to>
      <cdr:x>0.27124</cdr:x>
      <cdr:y>0.45085</cdr:y>
    </cdr:to>
    <cdr:sp macro="" textlink="">
      <cdr:nvSpPr>
        <cdr:cNvPr id="8" name="Скругленный прямоугольник 7"/>
        <cdr:cNvSpPr/>
      </cdr:nvSpPr>
      <cdr:spPr bwMode="auto">
        <a:xfrm xmlns:a="http://schemas.openxmlformats.org/drawingml/2006/main">
          <a:off x="575493" y="1016950"/>
          <a:ext cx="683979" cy="344084"/>
        </a:xfrm>
        <a:prstGeom xmlns:a="http://schemas.openxmlformats.org/drawingml/2006/main" prst="roundRect">
          <a:avLst/>
        </a:prstGeom>
        <a:gradFill xmlns:a="http://schemas.openxmlformats.org/drawingml/2006/main">
          <a:gsLst>
            <a:gs pos="0">
              <a:srgbClr val="767600"/>
            </a:gs>
            <a:gs pos="50000">
              <a:srgbClr val="FFFF00"/>
            </a:gs>
            <a:gs pos="100000">
              <a:srgbClr val="767600"/>
            </a:gs>
          </a:gsLst>
          <a:lin ang="16200000" scaled="0"/>
        </a:gra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36000" tIns="36000" rIns="36000" bIns="3600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 smtClean="0">
              <a:ln w="12700">
                <a:noFill/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3,4 млрд. рублей</a:t>
          </a:r>
          <a:endParaRPr lang="ru-RU" sz="900" b="1" dirty="0">
            <a:ln w="12700">
              <a:noFill/>
              <a:prstDash val="solid"/>
            </a:ln>
            <a:solidFill>
              <a:srgbClr val="00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0.248</cdr:x>
      <cdr:y>0.05531</cdr:y>
    </cdr:from>
    <cdr:to>
      <cdr:x>0.3953</cdr:x>
      <cdr:y>0.16929</cdr:y>
    </cdr:to>
    <cdr:sp macro="" textlink="">
      <cdr:nvSpPr>
        <cdr:cNvPr id="9" name="Скругленный прямоугольник 8"/>
        <cdr:cNvSpPr/>
      </cdr:nvSpPr>
      <cdr:spPr bwMode="auto">
        <a:xfrm xmlns:a="http://schemas.openxmlformats.org/drawingml/2006/main">
          <a:off x="1151557" y="166963"/>
          <a:ext cx="684000" cy="344084"/>
        </a:xfrm>
        <a:prstGeom xmlns:a="http://schemas.openxmlformats.org/drawingml/2006/main" prst="roundRect">
          <a:avLst/>
        </a:prstGeom>
        <a:gradFill xmlns:a="http://schemas.openxmlformats.org/drawingml/2006/main">
          <a:gsLst>
            <a:gs pos="0">
              <a:srgbClr val="767600"/>
            </a:gs>
            <a:gs pos="50000">
              <a:srgbClr val="FFFF00"/>
            </a:gs>
            <a:gs pos="100000">
              <a:srgbClr val="767600"/>
            </a:gs>
          </a:gsLst>
          <a:lin ang="16200000" scaled="0"/>
        </a:gra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36000" tIns="36000" rIns="36000" bIns="3600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 smtClean="0">
              <a:ln w="12700">
                <a:noFill/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6,3 млрд. рублей</a:t>
          </a:r>
          <a:endParaRPr lang="ru-RU" sz="900" b="1" dirty="0">
            <a:ln w="12700">
              <a:noFill/>
              <a:prstDash val="solid"/>
            </a:ln>
            <a:solidFill>
              <a:srgbClr val="00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0.37559</cdr:x>
      <cdr:y>0.10301</cdr:y>
    </cdr:from>
    <cdr:to>
      <cdr:x>0.5229</cdr:x>
      <cdr:y>0.21699</cdr:y>
    </cdr:to>
    <cdr:sp macro="" textlink="">
      <cdr:nvSpPr>
        <cdr:cNvPr id="11" name="Скругленный прямоугольник 10"/>
        <cdr:cNvSpPr/>
      </cdr:nvSpPr>
      <cdr:spPr bwMode="auto">
        <a:xfrm xmlns:a="http://schemas.openxmlformats.org/drawingml/2006/main">
          <a:off x="1744051" y="310979"/>
          <a:ext cx="684000" cy="344084"/>
        </a:xfrm>
        <a:prstGeom xmlns:a="http://schemas.openxmlformats.org/drawingml/2006/main" prst="roundRect">
          <a:avLst/>
        </a:prstGeom>
        <a:gradFill xmlns:a="http://schemas.openxmlformats.org/drawingml/2006/main">
          <a:gsLst>
            <a:gs pos="0">
              <a:srgbClr val="767600"/>
            </a:gs>
            <a:gs pos="50000">
              <a:srgbClr val="FFFF00"/>
            </a:gs>
            <a:gs pos="100000">
              <a:srgbClr val="767600"/>
            </a:gs>
          </a:gsLst>
          <a:lin ang="16200000" scaled="0"/>
        </a:gra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36000" tIns="36000" rIns="36000" bIns="3600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 smtClean="0">
              <a:ln w="12700">
                <a:noFill/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5,8 млрд. рублей</a:t>
          </a:r>
          <a:endParaRPr lang="ru-RU" sz="900" b="1" dirty="0">
            <a:ln w="12700">
              <a:noFill/>
              <a:prstDash val="solid"/>
            </a:ln>
            <a:solidFill>
              <a:srgbClr val="00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0.52369</cdr:x>
      <cdr:y>0.03171</cdr:y>
    </cdr:from>
    <cdr:to>
      <cdr:x>0.67099</cdr:x>
      <cdr:y>0.14569</cdr:y>
    </cdr:to>
    <cdr:sp macro="" textlink="">
      <cdr:nvSpPr>
        <cdr:cNvPr id="12" name="Скругленный прямоугольник 11"/>
        <cdr:cNvSpPr/>
      </cdr:nvSpPr>
      <cdr:spPr bwMode="auto">
        <a:xfrm xmlns:a="http://schemas.openxmlformats.org/drawingml/2006/main">
          <a:off x="2431713" y="95724"/>
          <a:ext cx="684000" cy="344084"/>
        </a:xfrm>
        <a:prstGeom xmlns:a="http://schemas.openxmlformats.org/drawingml/2006/main" prst="roundRect">
          <a:avLst/>
        </a:prstGeom>
        <a:gradFill xmlns:a="http://schemas.openxmlformats.org/drawingml/2006/main">
          <a:gsLst>
            <a:gs pos="0">
              <a:srgbClr val="767600"/>
            </a:gs>
            <a:gs pos="50000">
              <a:srgbClr val="FFFF00"/>
            </a:gs>
            <a:gs pos="100000">
              <a:srgbClr val="767600"/>
            </a:gs>
          </a:gsLst>
          <a:lin ang="16200000" scaled="0"/>
        </a:gra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36000" tIns="36000" rIns="36000" bIns="3600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 smtClean="0">
              <a:ln w="12700">
                <a:noFill/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6,7 млрд. рублей</a:t>
          </a:r>
          <a:endParaRPr lang="ru-RU" sz="900" b="1" dirty="0">
            <a:ln w="12700">
              <a:noFill/>
              <a:prstDash val="solid"/>
            </a:ln>
            <a:solidFill>
              <a:srgbClr val="00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0.65119</cdr:x>
      <cdr:y>0.31769</cdr:y>
    </cdr:from>
    <cdr:to>
      <cdr:x>0.7985</cdr:x>
      <cdr:y>0.43167</cdr:y>
    </cdr:to>
    <cdr:sp macro="" textlink="">
      <cdr:nvSpPr>
        <cdr:cNvPr id="13" name="Скругленный прямоугольник 12"/>
        <cdr:cNvSpPr/>
      </cdr:nvSpPr>
      <cdr:spPr bwMode="auto">
        <a:xfrm xmlns:a="http://schemas.openxmlformats.org/drawingml/2006/main">
          <a:off x="3023765" y="959051"/>
          <a:ext cx="684000" cy="344084"/>
        </a:xfrm>
        <a:prstGeom xmlns:a="http://schemas.openxmlformats.org/drawingml/2006/main" prst="roundRect">
          <a:avLst/>
        </a:prstGeom>
        <a:gradFill xmlns:a="http://schemas.openxmlformats.org/drawingml/2006/main">
          <a:gsLst>
            <a:gs pos="0">
              <a:srgbClr val="767600"/>
            </a:gs>
            <a:gs pos="50000">
              <a:srgbClr val="FFFF00"/>
            </a:gs>
            <a:gs pos="100000">
              <a:srgbClr val="767600"/>
            </a:gs>
          </a:gsLst>
          <a:lin ang="16200000" scaled="0"/>
        </a:gra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36000" tIns="36000" rIns="36000" bIns="3600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smtClean="0">
              <a:ln w="12700">
                <a:noFill/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4,0 </a:t>
          </a:r>
          <a:r>
            <a:rPr lang="ru-RU" sz="900" b="1" dirty="0" smtClean="0">
              <a:ln w="12700">
                <a:noFill/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млрд. рублей</a:t>
          </a:r>
          <a:endParaRPr lang="ru-RU" sz="900" b="1" dirty="0">
            <a:ln w="12700">
              <a:noFill/>
              <a:prstDash val="solid"/>
            </a:ln>
            <a:solidFill>
              <a:srgbClr val="00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0.79853</cdr:x>
      <cdr:y>0.43696</cdr:y>
    </cdr:from>
    <cdr:to>
      <cdr:x>0.94583</cdr:x>
      <cdr:y>0.55094</cdr:y>
    </cdr:to>
    <cdr:sp macro="" textlink="">
      <cdr:nvSpPr>
        <cdr:cNvPr id="14" name="Скругленный прямоугольник 13"/>
        <cdr:cNvSpPr/>
      </cdr:nvSpPr>
      <cdr:spPr bwMode="auto">
        <a:xfrm xmlns:a="http://schemas.openxmlformats.org/drawingml/2006/main">
          <a:off x="3707917" y="1319091"/>
          <a:ext cx="684000" cy="344084"/>
        </a:xfrm>
        <a:prstGeom xmlns:a="http://schemas.openxmlformats.org/drawingml/2006/main" prst="roundRect">
          <a:avLst/>
        </a:prstGeom>
        <a:gradFill xmlns:a="http://schemas.openxmlformats.org/drawingml/2006/main">
          <a:gsLst>
            <a:gs pos="0">
              <a:srgbClr val="767600"/>
            </a:gs>
            <a:gs pos="50000">
              <a:srgbClr val="FFFF00"/>
            </a:gs>
            <a:gs pos="100000">
              <a:srgbClr val="767600"/>
            </a:gs>
          </a:gsLst>
          <a:lin ang="16200000" scaled="0"/>
        </a:gra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36000" tIns="36000" rIns="36000" bIns="3600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 smtClean="0">
              <a:ln w="12700">
                <a:noFill/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2,1 млрд. рублей</a:t>
          </a:r>
          <a:endParaRPr lang="ru-RU" sz="900" b="1" dirty="0">
            <a:ln w="12700">
              <a:noFill/>
              <a:prstDash val="solid"/>
            </a:ln>
            <a:solidFill>
              <a:srgbClr val="00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8"/>
            <a:ext cx="2946275" cy="4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8" tIns="47411" rIns="94828" bIns="47411" numCol="1" anchor="t" anchorCtr="0" compatLnSpc="1">
            <a:prstTxWarp prst="textNoShape">
              <a:avLst/>
            </a:prstTxWarp>
          </a:bodyPr>
          <a:lstStyle>
            <a:lvl1pPr defTabSz="947704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19" y="8"/>
            <a:ext cx="2946275" cy="4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8" tIns="47411" rIns="94828" bIns="47411" numCol="1" anchor="t" anchorCtr="0" compatLnSpc="1">
            <a:prstTxWarp prst="textNoShape">
              <a:avLst/>
            </a:prstTxWarp>
          </a:bodyPr>
          <a:lstStyle>
            <a:lvl1pPr algn="r" defTabSz="947704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1490"/>
            <a:ext cx="2946275" cy="4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8" tIns="47411" rIns="94828" bIns="47411" numCol="1" anchor="b" anchorCtr="0" compatLnSpc="1">
            <a:prstTxWarp prst="textNoShape">
              <a:avLst/>
            </a:prstTxWarp>
          </a:bodyPr>
          <a:lstStyle>
            <a:lvl1pPr defTabSz="947704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19" y="9431490"/>
            <a:ext cx="2946275" cy="4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8" tIns="47411" rIns="94828" bIns="47411" numCol="1" anchor="b" anchorCtr="0" compatLnSpc="1">
            <a:prstTxWarp prst="textNoShape">
              <a:avLst/>
            </a:prstTxWarp>
          </a:bodyPr>
          <a:lstStyle>
            <a:lvl1pPr algn="r" defTabSz="947704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fld id="{CEB1667E-D5CC-4FEC-BC62-D9A6606F9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367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8"/>
            <a:ext cx="2946275" cy="4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828" tIns="47411" rIns="94828" bIns="47411" numCol="1" anchor="t" anchorCtr="0" compatLnSpc="1">
            <a:prstTxWarp prst="textNoShape">
              <a:avLst/>
            </a:prstTxWarp>
          </a:bodyPr>
          <a:lstStyle>
            <a:lvl1pPr defTabSz="947704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19" y="8"/>
            <a:ext cx="2946275" cy="4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828" tIns="47411" rIns="94828" bIns="47411" numCol="1" anchor="t" anchorCtr="0" compatLnSpc="1">
            <a:prstTxWarp prst="textNoShape">
              <a:avLst/>
            </a:prstTxWarp>
          </a:bodyPr>
          <a:lstStyle>
            <a:lvl1pPr algn="r" defTabSz="947704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72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5602" y="4714893"/>
            <a:ext cx="6046485" cy="466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28" tIns="47411" rIns="94828" bIns="474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31490"/>
            <a:ext cx="2946275" cy="4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828" tIns="47411" rIns="94828" bIns="47411" numCol="1" anchor="b" anchorCtr="0" compatLnSpc="1">
            <a:prstTxWarp prst="textNoShape">
              <a:avLst/>
            </a:prstTxWarp>
          </a:bodyPr>
          <a:lstStyle>
            <a:lvl1pPr defTabSz="947704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19" y="9431490"/>
            <a:ext cx="2946275" cy="4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828" tIns="47411" rIns="94828" bIns="47411" numCol="1" anchor="b" anchorCtr="0" compatLnSpc="1">
            <a:prstTxWarp prst="textNoShape">
              <a:avLst/>
            </a:prstTxWarp>
          </a:bodyPr>
          <a:lstStyle>
            <a:lvl1pPr algn="r" defTabSz="947704">
              <a:spcBef>
                <a:spcPct val="0"/>
              </a:spcBef>
              <a:defRPr kumimoji="0" sz="1300"/>
            </a:lvl1pPr>
          </a:lstStyle>
          <a:p>
            <a:pPr>
              <a:defRPr/>
            </a:pPr>
            <a:fld id="{AC3C20A0-8E90-408B-A10D-86C6EA09B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694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indent="177800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indent="168275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indent="249238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indent="244475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indent="233363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91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49915" y="9429277"/>
            <a:ext cx="2946189" cy="4973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769" tIns="46384" rIns="92769" bIns="46384" anchor="b"/>
          <a:lstStyle/>
          <a:p>
            <a:pPr algn="r">
              <a:defRPr/>
            </a:pPr>
            <a:fld id="{61DF3AFB-F7EF-48C3-944C-48940C8D2C1F}" type="slidenum">
              <a:rPr lang="ru-RU">
                <a:latin typeface="+mn-lt"/>
              </a:rPr>
              <a:pPr algn="r">
                <a:defRPr/>
              </a:pPr>
              <a:t>16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080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452"/>
            <a:fld id="{786AFF76-5159-4817-9062-5EBF05E5198D}" type="slidenum">
              <a:rPr lang="ru-RU" smtClean="0">
                <a:solidFill>
                  <a:srgbClr val="000000"/>
                </a:solidFill>
              </a:rPr>
              <a:pPr defTabSz="947452"/>
              <a:t>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6321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12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580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891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452"/>
            <a:fld id="{786AFF76-5159-4817-9062-5EBF05E5198D}" type="slidenum">
              <a:rPr lang="ru-RU" smtClean="0">
                <a:solidFill>
                  <a:srgbClr val="000000"/>
                </a:solidFill>
              </a:rPr>
              <a:pPr defTabSz="947452"/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75502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1285F7-C93E-4957-8A07-1BA4D8316275}" type="slidenum">
              <a:rPr lang="ru-RU" smtClean="0">
                <a:solidFill>
                  <a:srgbClr val="000000"/>
                </a:solidFill>
              </a:rPr>
              <a:pPr/>
              <a:t>6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0603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077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722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11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7855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78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34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02100"/>
            <a:ext cx="4038600" cy="2351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852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97167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29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29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7855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7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349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02100"/>
            <a:ext cx="4038600" cy="2351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85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02" y="275167"/>
            <a:ext cx="8230197" cy="1143000"/>
          </a:xfrm>
          <a:prstGeom prst="rect">
            <a:avLst/>
          </a:prstGeom>
        </p:spPr>
        <p:txBody>
          <a:bodyPr lIns="86457" tIns="43228" rIns="86457" bIns="4322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-304601" y="1165680"/>
            <a:ext cx="4795971" cy="5441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4713" y="1165680"/>
            <a:ext cx="4797465" cy="2647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34713" y="3958168"/>
            <a:ext cx="4797465" cy="2648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3653" y="6356048"/>
            <a:ext cx="2896695" cy="365881"/>
          </a:xfrm>
          <a:prstGeom prst="rect">
            <a:avLst/>
          </a:prstGeom>
        </p:spPr>
        <p:txBody>
          <a:bodyPr lIns="86457" tIns="43228" rIns="86457" bIns="43228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2747"/>
      </p:ext>
    </p:extLst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529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51597924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G:\work\ДСМИ\11общие материалы\Герб округа cop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1785950" cy="203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02594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8098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121846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29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29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3603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0618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6307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98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651218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051848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9136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7855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7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1073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349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02100"/>
            <a:ext cx="4038600" cy="2351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852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24555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529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118220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02" y="275167"/>
            <a:ext cx="8230197" cy="1143000"/>
          </a:xfrm>
          <a:prstGeom prst="rect">
            <a:avLst/>
          </a:prstGeom>
        </p:spPr>
        <p:txBody>
          <a:bodyPr lIns="86457" tIns="43228" rIns="86457" bIns="4322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-304601" y="1165680"/>
            <a:ext cx="4795971" cy="5441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4713" y="1165680"/>
            <a:ext cx="4797465" cy="2647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34713" y="3958168"/>
            <a:ext cx="4797465" cy="2648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86457" tIns="43228" rIns="86457" bIns="43228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4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18687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22787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2950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1937138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1024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58730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4528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14714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226997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073091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6412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7855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78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3968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34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02100"/>
            <a:ext cx="4038600" cy="2351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852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64569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37070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86521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56976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02" y="275167"/>
            <a:ext cx="8230197" cy="1143000"/>
          </a:xfrm>
          <a:prstGeom prst="rect">
            <a:avLst/>
          </a:prstGeom>
        </p:spPr>
        <p:txBody>
          <a:bodyPr lIns="86457" tIns="43228" rIns="86457" bIns="4322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-304601" y="1165680"/>
            <a:ext cx="4795971" cy="5441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4713" y="1165680"/>
            <a:ext cx="4797465" cy="2647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34713" y="3958168"/>
            <a:ext cx="4797465" cy="2648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86457" tIns="43228" rIns="86457" bIns="43228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56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529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2790457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71438" y="142875"/>
            <a:ext cx="9001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endParaRPr kumimoji="0" lang="ru-RU" sz="1100" b="1" i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8843963" y="6642100"/>
            <a:ext cx="3333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54C85087-FD2C-4FFB-BE95-1E6B33DA9532}" type="slidenum">
              <a:rPr kumimoji="0" lang="ru-RU" sz="1000"/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kumimoji="0" lang="ru-RU" sz="1000" dirty="0"/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6" name="Полилиния 15"/>
          <p:cNvSpPr/>
          <p:nvPr/>
        </p:nvSpPr>
        <p:spPr bwMode="auto">
          <a:xfrm rot="10800000">
            <a:off x="1741113" y="71414"/>
            <a:ext cx="7402885" cy="581032"/>
          </a:xfrm>
          <a:custGeom>
            <a:avLst/>
            <a:gdLst>
              <a:gd name="connsiteX0" fmla="*/ 0 w 3500462"/>
              <a:gd name="connsiteY0" fmla="*/ 0 h 357190"/>
              <a:gd name="connsiteX1" fmla="*/ 3321867 w 3500462"/>
              <a:gd name="connsiteY1" fmla="*/ 0 h 357190"/>
              <a:gd name="connsiteX2" fmla="*/ 3500462 w 3500462"/>
              <a:gd name="connsiteY2" fmla="*/ 178595 h 357190"/>
              <a:gd name="connsiteX3" fmla="*/ 3500462 w 3500462"/>
              <a:gd name="connsiteY3" fmla="*/ 357190 h 357190"/>
              <a:gd name="connsiteX4" fmla="*/ 0 w 3500462"/>
              <a:gd name="connsiteY4" fmla="*/ 357190 h 357190"/>
              <a:gd name="connsiteX5" fmla="*/ 0 w 3500462"/>
              <a:gd name="connsiteY5" fmla="*/ 0 h 357190"/>
              <a:gd name="connsiteX6" fmla="*/ 0 w 3500462"/>
              <a:gd name="connsiteY6" fmla="*/ 0 h 357190"/>
              <a:gd name="connsiteX7" fmla="*/ 0 w 3500462"/>
              <a:gd name="connsiteY7" fmla="*/ 0 h 357190"/>
              <a:gd name="connsiteX0" fmla="*/ 0 w 3500462"/>
              <a:gd name="connsiteY0" fmla="*/ 0 h 357190"/>
              <a:gd name="connsiteX1" fmla="*/ 3321867 w 3500462"/>
              <a:gd name="connsiteY1" fmla="*/ 0 h 357190"/>
              <a:gd name="connsiteX2" fmla="*/ 3500462 w 3500462"/>
              <a:gd name="connsiteY2" fmla="*/ 285752 h 357190"/>
              <a:gd name="connsiteX3" fmla="*/ 3500462 w 3500462"/>
              <a:gd name="connsiteY3" fmla="*/ 357190 h 357190"/>
              <a:gd name="connsiteX4" fmla="*/ 0 w 3500462"/>
              <a:gd name="connsiteY4" fmla="*/ 357190 h 357190"/>
              <a:gd name="connsiteX5" fmla="*/ 0 w 3500462"/>
              <a:gd name="connsiteY5" fmla="*/ 0 h 357190"/>
              <a:gd name="connsiteX6" fmla="*/ 0 w 3500462"/>
              <a:gd name="connsiteY6" fmla="*/ 0 h 357190"/>
              <a:gd name="connsiteX7" fmla="*/ 0 w 3500462"/>
              <a:gd name="connsiteY7" fmla="*/ 0 h 357190"/>
              <a:gd name="connsiteX0" fmla="*/ 0 w 3500462"/>
              <a:gd name="connsiteY0" fmla="*/ 0 h 357190"/>
              <a:gd name="connsiteX1" fmla="*/ 3321867 w 3500462"/>
              <a:gd name="connsiteY1" fmla="*/ 0 h 357190"/>
              <a:gd name="connsiteX2" fmla="*/ 3500462 w 3500462"/>
              <a:gd name="connsiteY2" fmla="*/ 285752 h 357190"/>
              <a:gd name="connsiteX3" fmla="*/ 3500462 w 3500462"/>
              <a:gd name="connsiteY3" fmla="*/ 357190 h 357190"/>
              <a:gd name="connsiteX4" fmla="*/ 0 w 3500462"/>
              <a:gd name="connsiteY4" fmla="*/ 357190 h 357190"/>
              <a:gd name="connsiteX5" fmla="*/ 0 w 3500462"/>
              <a:gd name="connsiteY5" fmla="*/ 0 h 357190"/>
              <a:gd name="connsiteX6" fmla="*/ 0 w 3500462"/>
              <a:gd name="connsiteY6" fmla="*/ 0 h 357190"/>
              <a:gd name="connsiteX7" fmla="*/ 0 w 3500462"/>
              <a:gd name="connsiteY7" fmla="*/ 0 h 357190"/>
              <a:gd name="connsiteX0" fmla="*/ 0 w 3500462"/>
              <a:gd name="connsiteY0" fmla="*/ 0 h 357190"/>
              <a:gd name="connsiteX1" fmla="*/ 3321867 w 3500462"/>
              <a:gd name="connsiteY1" fmla="*/ 0 h 357190"/>
              <a:gd name="connsiteX2" fmla="*/ 3500462 w 3500462"/>
              <a:gd name="connsiteY2" fmla="*/ 357190 h 357190"/>
              <a:gd name="connsiteX3" fmla="*/ 3500462 w 3500462"/>
              <a:gd name="connsiteY3" fmla="*/ 357190 h 357190"/>
              <a:gd name="connsiteX4" fmla="*/ 0 w 3500462"/>
              <a:gd name="connsiteY4" fmla="*/ 357190 h 357190"/>
              <a:gd name="connsiteX5" fmla="*/ 0 w 3500462"/>
              <a:gd name="connsiteY5" fmla="*/ 0 h 357190"/>
              <a:gd name="connsiteX6" fmla="*/ 0 w 3500462"/>
              <a:gd name="connsiteY6" fmla="*/ 0 h 357190"/>
              <a:gd name="connsiteX7" fmla="*/ 0 w 3500462"/>
              <a:gd name="connsiteY7" fmla="*/ 0 h 357190"/>
              <a:gd name="connsiteX0" fmla="*/ 0 w 3500462"/>
              <a:gd name="connsiteY0" fmla="*/ 0 h 357190"/>
              <a:gd name="connsiteX1" fmla="*/ 3143272 w 3500462"/>
              <a:gd name="connsiteY1" fmla="*/ 0 h 357190"/>
              <a:gd name="connsiteX2" fmla="*/ 3500462 w 3500462"/>
              <a:gd name="connsiteY2" fmla="*/ 357190 h 357190"/>
              <a:gd name="connsiteX3" fmla="*/ 3500462 w 3500462"/>
              <a:gd name="connsiteY3" fmla="*/ 357190 h 357190"/>
              <a:gd name="connsiteX4" fmla="*/ 0 w 3500462"/>
              <a:gd name="connsiteY4" fmla="*/ 357190 h 357190"/>
              <a:gd name="connsiteX5" fmla="*/ 0 w 3500462"/>
              <a:gd name="connsiteY5" fmla="*/ 0 h 357190"/>
              <a:gd name="connsiteX6" fmla="*/ 0 w 3500462"/>
              <a:gd name="connsiteY6" fmla="*/ 0 h 357190"/>
              <a:gd name="connsiteX7" fmla="*/ 0 w 3500462"/>
              <a:gd name="connsiteY7" fmla="*/ 0 h 357190"/>
              <a:gd name="connsiteX0" fmla="*/ 0 w 3500462"/>
              <a:gd name="connsiteY0" fmla="*/ 0 h 357190"/>
              <a:gd name="connsiteX1" fmla="*/ 3143272 w 3500462"/>
              <a:gd name="connsiteY1" fmla="*/ 0 h 357190"/>
              <a:gd name="connsiteX2" fmla="*/ 3500462 w 3500462"/>
              <a:gd name="connsiteY2" fmla="*/ 357190 h 357190"/>
              <a:gd name="connsiteX3" fmla="*/ 2071702 w 3500462"/>
              <a:gd name="connsiteY3" fmla="*/ 357190 h 357190"/>
              <a:gd name="connsiteX4" fmla="*/ 0 w 3500462"/>
              <a:gd name="connsiteY4" fmla="*/ 357190 h 357190"/>
              <a:gd name="connsiteX5" fmla="*/ 0 w 3500462"/>
              <a:gd name="connsiteY5" fmla="*/ 0 h 357190"/>
              <a:gd name="connsiteX6" fmla="*/ 0 w 3500462"/>
              <a:gd name="connsiteY6" fmla="*/ 0 h 357190"/>
              <a:gd name="connsiteX7" fmla="*/ 0 w 3500462"/>
              <a:gd name="connsiteY7" fmla="*/ 0 h 357190"/>
              <a:gd name="connsiteX0" fmla="*/ 0 w 3500462"/>
              <a:gd name="connsiteY0" fmla="*/ 0 h 357190"/>
              <a:gd name="connsiteX1" fmla="*/ 3143272 w 3500462"/>
              <a:gd name="connsiteY1" fmla="*/ 0 h 357190"/>
              <a:gd name="connsiteX2" fmla="*/ 3500462 w 3500462"/>
              <a:gd name="connsiteY2" fmla="*/ 357190 h 357190"/>
              <a:gd name="connsiteX3" fmla="*/ 2428892 w 3500462"/>
              <a:gd name="connsiteY3" fmla="*/ 357190 h 357190"/>
              <a:gd name="connsiteX4" fmla="*/ 0 w 3500462"/>
              <a:gd name="connsiteY4" fmla="*/ 357190 h 357190"/>
              <a:gd name="connsiteX5" fmla="*/ 0 w 3500462"/>
              <a:gd name="connsiteY5" fmla="*/ 0 h 357190"/>
              <a:gd name="connsiteX6" fmla="*/ 0 w 3500462"/>
              <a:gd name="connsiteY6" fmla="*/ 0 h 357190"/>
              <a:gd name="connsiteX7" fmla="*/ 0 w 3500462"/>
              <a:gd name="connsiteY7" fmla="*/ 0 h 357190"/>
              <a:gd name="connsiteX0" fmla="*/ 0 w 3357586"/>
              <a:gd name="connsiteY0" fmla="*/ 0 h 357190"/>
              <a:gd name="connsiteX1" fmla="*/ 3143272 w 3357586"/>
              <a:gd name="connsiteY1" fmla="*/ 0 h 357190"/>
              <a:gd name="connsiteX2" fmla="*/ 3357586 w 3357586"/>
              <a:gd name="connsiteY2" fmla="*/ 357190 h 357190"/>
              <a:gd name="connsiteX3" fmla="*/ 2428892 w 3357586"/>
              <a:gd name="connsiteY3" fmla="*/ 357190 h 357190"/>
              <a:gd name="connsiteX4" fmla="*/ 0 w 3357586"/>
              <a:gd name="connsiteY4" fmla="*/ 357190 h 357190"/>
              <a:gd name="connsiteX5" fmla="*/ 0 w 3357586"/>
              <a:gd name="connsiteY5" fmla="*/ 0 h 357190"/>
              <a:gd name="connsiteX6" fmla="*/ 0 w 3357586"/>
              <a:gd name="connsiteY6" fmla="*/ 0 h 357190"/>
              <a:gd name="connsiteX7" fmla="*/ 0 w 3357586"/>
              <a:gd name="connsiteY7" fmla="*/ 0 h 357190"/>
              <a:gd name="connsiteX0" fmla="*/ 0 w 3143272"/>
              <a:gd name="connsiteY0" fmla="*/ 0 h 357190"/>
              <a:gd name="connsiteX1" fmla="*/ 3143272 w 3143272"/>
              <a:gd name="connsiteY1" fmla="*/ 0 h 357190"/>
              <a:gd name="connsiteX2" fmla="*/ 3000396 w 3143272"/>
              <a:gd name="connsiteY2" fmla="*/ 357190 h 357190"/>
              <a:gd name="connsiteX3" fmla="*/ 2428892 w 3143272"/>
              <a:gd name="connsiteY3" fmla="*/ 357190 h 357190"/>
              <a:gd name="connsiteX4" fmla="*/ 0 w 3143272"/>
              <a:gd name="connsiteY4" fmla="*/ 357190 h 357190"/>
              <a:gd name="connsiteX5" fmla="*/ 0 w 3143272"/>
              <a:gd name="connsiteY5" fmla="*/ 0 h 357190"/>
              <a:gd name="connsiteX6" fmla="*/ 0 w 3143272"/>
              <a:gd name="connsiteY6" fmla="*/ 0 h 357190"/>
              <a:gd name="connsiteX7" fmla="*/ 0 w 3143272"/>
              <a:gd name="connsiteY7" fmla="*/ 0 h 357190"/>
              <a:gd name="connsiteX0" fmla="*/ 0 w 3143272"/>
              <a:gd name="connsiteY0" fmla="*/ 0 h 357190"/>
              <a:gd name="connsiteX1" fmla="*/ 3143272 w 3143272"/>
              <a:gd name="connsiteY1" fmla="*/ 0 h 357190"/>
              <a:gd name="connsiteX2" fmla="*/ 2786082 w 3143272"/>
              <a:gd name="connsiteY2" fmla="*/ 357190 h 357190"/>
              <a:gd name="connsiteX3" fmla="*/ 2428892 w 3143272"/>
              <a:gd name="connsiteY3" fmla="*/ 357190 h 357190"/>
              <a:gd name="connsiteX4" fmla="*/ 0 w 3143272"/>
              <a:gd name="connsiteY4" fmla="*/ 357190 h 357190"/>
              <a:gd name="connsiteX5" fmla="*/ 0 w 3143272"/>
              <a:gd name="connsiteY5" fmla="*/ 0 h 357190"/>
              <a:gd name="connsiteX6" fmla="*/ 0 w 3143272"/>
              <a:gd name="connsiteY6" fmla="*/ 0 h 357190"/>
              <a:gd name="connsiteX7" fmla="*/ 0 w 3143272"/>
              <a:gd name="connsiteY7" fmla="*/ 0 h 357190"/>
              <a:gd name="connsiteX0" fmla="*/ 0 w 3143272"/>
              <a:gd name="connsiteY0" fmla="*/ 0 h 357190"/>
              <a:gd name="connsiteX1" fmla="*/ 3143272 w 3143272"/>
              <a:gd name="connsiteY1" fmla="*/ 0 h 357190"/>
              <a:gd name="connsiteX2" fmla="*/ 2928958 w 3143272"/>
              <a:gd name="connsiteY2" fmla="*/ 357190 h 357190"/>
              <a:gd name="connsiteX3" fmla="*/ 2428892 w 3143272"/>
              <a:gd name="connsiteY3" fmla="*/ 357190 h 357190"/>
              <a:gd name="connsiteX4" fmla="*/ 0 w 3143272"/>
              <a:gd name="connsiteY4" fmla="*/ 357190 h 357190"/>
              <a:gd name="connsiteX5" fmla="*/ 0 w 3143272"/>
              <a:gd name="connsiteY5" fmla="*/ 0 h 357190"/>
              <a:gd name="connsiteX6" fmla="*/ 0 w 3143272"/>
              <a:gd name="connsiteY6" fmla="*/ 0 h 357190"/>
              <a:gd name="connsiteX7" fmla="*/ 0 w 3143272"/>
              <a:gd name="connsiteY7" fmla="*/ 0 h 357190"/>
              <a:gd name="connsiteX0" fmla="*/ 0 w 2928958"/>
              <a:gd name="connsiteY0" fmla="*/ 0 h 357190"/>
              <a:gd name="connsiteX1" fmla="*/ 2733280 w 2928958"/>
              <a:gd name="connsiteY1" fmla="*/ 0 h 357190"/>
              <a:gd name="connsiteX2" fmla="*/ 2928958 w 2928958"/>
              <a:gd name="connsiteY2" fmla="*/ 357190 h 357190"/>
              <a:gd name="connsiteX3" fmla="*/ 2428892 w 2928958"/>
              <a:gd name="connsiteY3" fmla="*/ 357190 h 357190"/>
              <a:gd name="connsiteX4" fmla="*/ 0 w 2928958"/>
              <a:gd name="connsiteY4" fmla="*/ 357190 h 357190"/>
              <a:gd name="connsiteX5" fmla="*/ 0 w 2928958"/>
              <a:gd name="connsiteY5" fmla="*/ 0 h 357190"/>
              <a:gd name="connsiteX6" fmla="*/ 0 w 2928958"/>
              <a:gd name="connsiteY6" fmla="*/ 0 h 357190"/>
              <a:gd name="connsiteX7" fmla="*/ 0 w 2928958"/>
              <a:gd name="connsiteY7" fmla="*/ 0 h 357190"/>
              <a:gd name="connsiteX0" fmla="*/ 0 w 2928958"/>
              <a:gd name="connsiteY0" fmla="*/ 1 h 357191"/>
              <a:gd name="connsiteX1" fmla="*/ 2780029 w 2928958"/>
              <a:gd name="connsiteY1" fmla="*/ 0 h 357191"/>
              <a:gd name="connsiteX2" fmla="*/ 2928958 w 2928958"/>
              <a:gd name="connsiteY2" fmla="*/ 357191 h 357191"/>
              <a:gd name="connsiteX3" fmla="*/ 2428892 w 2928958"/>
              <a:gd name="connsiteY3" fmla="*/ 357191 h 357191"/>
              <a:gd name="connsiteX4" fmla="*/ 0 w 2928958"/>
              <a:gd name="connsiteY4" fmla="*/ 357191 h 357191"/>
              <a:gd name="connsiteX5" fmla="*/ 0 w 2928958"/>
              <a:gd name="connsiteY5" fmla="*/ 1 h 357191"/>
              <a:gd name="connsiteX6" fmla="*/ 0 w 2928958"/>
              <a:gd name="connsiteY6" fmla="*/ 1 h 357191"/>
              <a:gd name="connsiteX7" fmla="*/ 0 w 2928958"/>
              <a:gd name="connsiteY7" fmla="*/ 1 h 357191"/>
              <a:gd name="connsiteX0" fmla="*/ 0 w 2928958"/>
              <a:gd name="connsiteY0" fmla="*/ 1 h 357191"/>
              <a:gd name="connsiteX1" fmla="*/ 2814780 w 2928958"/>
              <a:gd name="connsiteY1" fmla="*/ 0 h 357191"/>
              <a:gd name="connsiteX2" fmla="*/ 2928958 w 2928958"/>
              <a:gd name="connsiteY2" fmla="*/ 357191 h 357191"/>
              <a:gd name="connsiteX3" fmla="*/ 2428892 w 2928958"/>
              <a:gd name="connsiteY3" fmla="*/ 357191 h 357191"/>
              <a:gd name="connsiteX4" fmla="*/ 0 w 2928958"/>
              <a:gd name="connsiteY4" fmla="*/ 357191 h 357191"/>
              <a:gd name="connsiteX5" fmla="*/ 0 w 2928958"/>
              <a:gd name="connsiteY5" fmla="*/ 1 h 357191"/>
              <a:gd name="connsiteX6" fmla="*/ 0 w 2928958"/>
              <a:gd name="connsiteY6" fmla="*/ 1 h 357191"/>
              <a:gd name="connsiteX7" fmla="*/ 0 w 2928958"/>
              <a:gd name="connsiteY7" fmla="*/ 1 h 357191"/>
              <a:gd name="connsiteX0" fmla="*/ 0 w 2928958"/>
              <a:gd name="connsiteY0" fmla="*/ 0 h 357190"/>
              <a:gd name="connsiteX1" fmla="*/ 2838981 w 2928958"/>
              <a:gd name="connsiteY1" fmla="*/ 7764 h 357190"/>
              <a:gd name="connsiteX2" fmla="*/ 2928958 w 2928958"/>
              <a:gd name="connsiteY2" fmla="*/ 357190 h 357190"/>
              <a:gd name="connsiteX3" fmla="*/ 2428892 w 2928958"/>
              <a:gd name="connsiteY3" fmla="*/ 357190 h 357190"/>
              <a:gd name="connsiteX4" fmla="*/ 0 w 2928958"/>
              <a:gd name="connsiteY4" fmla="*/ 357190 h 357190"/>
              <a:gd name="connsiteX5" fmla="*/ 0 w 2928958"/>
              <a:gd name="connsiteY5" fmla="*/ 0 h 357190"/>
              <a:gd name="connsiteX6" fmla="*/ 0 w 2928958"/>
              <a:gd name="connsiteY6" fmla="*/ 0 h 357190"/>
              <a:gd name="connsiteX7" fmla="*/ 0 w 2928958"/>
              <a:gd name="connsiteY7" fmla="*/ 0 h 357190"/>
              <a:gd name="connsiteX0" fmla="*/ 0 w 2928958"/>
              <a:gd name="connsiteY0" fmla="*/ 1 h 357191"/>
              <a:gd name="connsiteX1" fmla="*/ 2784206 w 2928958"/>
              <a:gd name="connsiteY1" fmla="*/ 0 h 357191"/>
              <a:gd name="connsiteX2" fmla="*/ 2928958 w 2928958"/>
              <a:gd name="connsiteY2" fmla="*/ 357191 h 357191"/>
              <a:gd name="connsiteX3" fmla="*/ 2428892 w 2928958"/>
              <a:gd name="connsiteY3" fmla="*/ 357191 h 357191"/>
              <a:gd name="connsiteX4" fmla="*/ 0 w 2928958"/>
              <a:gd name="connsiteY4" fmla="*/ 357191 h 357191"/>
              <a:gd name="connsiteX5" fmla="*/ 0 w 2928958"/>
              <a:gd name="connsiteY5" fmla="*/ 1 h 357191"/>
              <a:gd name="connsiteX6" fmla="*/ 0 w 2928958"/>
              <a:gd name="connsiteY6" fmla="*/ 1 h 357191"/>
              <a:gd name="connsiteX7" fmla="*/ 0 w 2928958"/>
              <a:gd name="connsiteY7" fmla="*/ 1 h 357191"/>
              <a:gd name="connsiteX0" fmla="*/ 0 w 2928958"/>
              <a:gd name="connsiteY0" fmla="*/ 0 h 357190"/>
              <a:gd name="connsiteX1" fmla="*/ 2815489 w 2928958"/>
              <a:gd name="connsiteY1" fmla="*/ 0 h 357190"/>
              <a:gd name="connsiteX2" fmla="*/ 2928958 w 2928958"/>
              <a:gd name="connsiteY2" fmla="*/ 357190 h 357190"/>
              <a:gd name="connsiteX3" fmla="*/ 2428892 w 2928958"/>
              <a:gd name="connsiteY3" fmla="*/ 357190 h 357190"/>
              <a:gd name="connsiteX4" fmla="*/ 0 w 2928958"/>
              <a:gd name="connsiteY4" fmla="*/ 357190 h 357190"/>
              <a:gd name="connsiteX5" fmla="*/ 0 w 2928958"/>
              <a:gd name="connsiteY5" fmla="*/ 0 h 357190"/>
              <a:gd name="connsiteX6" fmla="*/ 0 w 2928958"/>
              <a:gd name="connsiteY6" fmla="*/ 0 h 357190"/>
              <a:gd name="connsiteX7" fmla="*/ 0 w 2928958"/>
              <a:gd name="connsiteY7" fmla="*/ 0 h 357190"/>
              <a:gd name="connsiteX0" fmla="*/ 0 w 2928958"/>
              <a:gd name="connsiteY0" fmla="*/ 1 h 357191"/>
              <a:gd name="connsiteX1" fmla="*/ 2826438 w 2928958"/>
              <a:gd name="connsiteY1" fmla="*/ 0 h 357191"/>
              <a:gd name="connsiteX2" fmla="*/ 2928958 w 2928958"/>
              <a:gd name="connsiteY2" fmla="*/ 357191 h 357191"/>
              <a:gd name="connsiteX3" fmla="*/ 2428892 w 2928958"/>
              <a:gd name="connsiteY3" fmla="*/ 357191 h 357191"/>
              <a:gd name="connsiteX4" fmla="*/ 0 w 2928958"/>
              <a:gd name="connsiteY4" fmla="*/ 357191 h 357191"/>
              <a:gd name="connsiteX5" fmla="*/ 0 w 2928958"/>
              <a:gd name="connsiteY5" fmla="*/ 1 h 357191"/>
              <a:gd name="connsiteX6" fmla="*/ 0 w 2928958"/>
              <a:gd name="connsiteY6" fmla="*/ 1 h 357191"/>
              <a:gd name="connsiteX7" fmla="*/ 0 w 2928958"/>
              <a:gd name="connsiteY7" fmla="*/ 1 h 35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958" h="357191">
                <a:moveTo>
                  <a:pt x="0" y="1"/>
                </a:moveTo>
                <a:lnTo>
                  <a:pt x="2826438" y="0"/>
                </a:lnTo>
                <a:lnTo>
                  <a:pt x="2928958" y="357191"/>
                </a:lnTo>
                <a:lnTo>
                  <a:pt x="2428892" y="357191"/>
                </a:lnTo>
                <a:lnTo>
                  <a:pt x="0" y="35719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30000">
                <a:srgbClr val="0070C0">
                  <a:alpha val="87000"/>
                </a:srgbClr>
              </a:gs>
              <a:gs pos="60000">
                <a:srgbClr val="5E9E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4348" tIns="47174" rIns="94348" bIns="4717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0" y="71414"/>
            <a:ext cx="9136045" cy="714380"/>
            <a:chOff x="0" y="86696"/>
            <a:chExt cx="9136045" cy="714380"/>
          </a:xfrm>
        </p:grpSpPr>
        <p:grpSp>
          <p:nvGrpSpPr>
            <p:cNvPr id="17" name="Группа 30"/>
            <p:cNvGrpSpPr/>
            <p:nvPr/>
          </p:nvGrpSpPr>
          <p:grpSpPr>
            <a:xfrm>
              <a:off x="0" y="170660"/>
              <a:ext cx="9136045" cy="571504"/>
              <a:chOff x="-32" y="785794"/>
              <a:chExt cx="9136045" cy="571504"/>
            </a:xfrm>
          </p:grpSpPr>
          <p:grpSp>
            <p:nvGrpSpPr>
              <p:cNvPr id="19" name="Группа 15"/>
              <p:cNvGrpSpPr/>
              <p:nvPr/>
            </p:nvGrpSpPr>
            <p:grpSpPr>
              <a:xfrm>
                <a:off x="-32" y="785794"/>
                <a:ext cx="1785950" cy="571504"/>
                <a:chOff x="-32" y="785794"/>
                <a:chExt cx="1785950" cy="571504"/>
              </a:xfrm>
            </p:grpSpPr>
            <p:sp>
              <p:nvSpPr>
                <p:cNvPr id="21" name="Полилиния 20"/>
                <p:cNvSpPr/>
                <p:nvPr/>
              </p:nvSpPr>
              <p:spPr bwMode="auto">
                <a:xfrm>
                  <a:off x="684" y="785794"/>
                  <a:ext cx="1785234" cy="285752"/>
                </a:xfrm>
                <a:custGeom>
                  <a:avLst/>
                  <a:gdLst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178595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285752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285752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143272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143272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207170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143272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242889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357586"/>
                    <a:gd name="connsiteY0" fmla="*/ 0 h 357190"/>
                    <a:gd name="connsiteX1" fmla="*/ 3143272 w 3357586"/>
                    <a:gd name="connsiteY1" fmla="*/ 0 h 357190"/>
                    <a:gd name="connsiteX2" fmla="*/ 3357586 w 3357586"/>
                    <a:gd name="connsiteY2" fmla="*/ 357190 h 357190"/>
                    <a:gd name="connsiteX3" fmla="*/ 2428892 w 3357586"/>
                    <a:gd name="connsiteY3" fmla="*/ 357190 h 357190"/>
                    <a:gd name="connsiteX4" fmla="*/ 0 w 3357586"/>
                    <a:gd name="connsiteY4" fmla="*/ 357190 h 357190"/>
                    <a:gd name="connsiteX5" fmla="*/ 0 w 3357586"/>
                    <a:gd name="connsiteY5" fmla="*/ 0 h 357190"/>
                    <a:gd name="connsiteX6" fmla="*/ 0 w 3357586"/>
                    <a:gd name="connsiteY6" fmla="*/ 0 h 357190"/>
                    <a:gd name="connsiteX7" fmla="*/ 0 w 3357586"/>
                    <a:gd name="connsiteY7" fmla="*/ 0 h 357190"/>
                    <a:gd name="connsiteX0" fmla="*/ 0 w 3143272"/>
                    <a:gd name="connsiteY0" fmla="*/ 0 h 357190"/>
                    <a:gd name="connsiteX1" fmla="*/ 3143272 w 3143272"/>
                    <a:gd name="connsiteY1" fmla="*/ 0 h 357190"/>
                    <a:gd name="connsiteX2" fmla="*/ 3000396 w 3143272"/>
                    <a:gd name="connsiteY2" fmla="*/ 357190 h 357190"/>
                    <a:gd name="connsiteX3" fmla="*/ 2428892 w 3143272"/>
                    <a:gd name="connsiteY3" fmla="*/ 357190 h 357190"/>
                    <a:gd name="connsiteX4" fmla="*/ 0 w 3143272"/>
                    <a:gd name="connsiteY4" fmla="*/ 357190 h 357190"/>
                    <a:gd name="connsiteX5" fmla="*/ 0 w 3143272"/>
                    <a:gd name="connsiteY5" fmla="*/ 0 h 357190"/>
                    <a:gd name="connsiteX6" fmla="*/ 0 w 3143272"/>
                    <a:gd name="connsiteY6" fmla="*/ 0 h 357190"/>
                    <a:gd name="connsiteX7" fmla="*/ 0 w 3143272"/>
                    <a:gd name="connsiteY7" fmla="*/ 0 h 357190"/>
                    <a:gd name="connsiteX0" fmla="*/ 0 w 3143272"/>
                    <a:gd name="connsiteY0" fmla="*/ 0 h 357190"/>
                    <a:gd name="connsiteX1" fmla="*/ 3143272 w 3143272"/>
                    <a:gd name="connsiteY1" fmla="*/ 0 h 357190"/>
                    <a:gd name="connsiteX2" fmla="*/ 2786082 w 3143272"/>
                    <a:gd name="connsiteY2" fmla="*/ 357190 h 357190"/>
                    <a:gd name="connsiteX3" fmla="*/ 2428892 w 3143272"/>
                    <a:gd name="connsiteY3" fmla="*/ 357190 h 357190"/>
                    <a:gd name="connsiteX4" fmla="*/ 0 w 3143272"/>
                    <a:gd name="connsiteY4" fmla="*/ 357190 h 357190"/>
                    <a:gd name="connsiteX5" fmla="*/ 0 w 3143272"/>
                    <a:gd name="connsiteY5" fmla="*/ 0 h 357190"/>
                    <a:gd name="connsiteX6" fmla="*/ 0 w 3143272"/>
                    <a:gd name="connsiteY6" fmla="*/ 0 h 357190"/>
                    <a:gd name="connsiteX7" fmla="*/ 0 w 3143272"/>
                    <a:gd name="connsiteY7" fmla="*/ 0 h 357190"/>
                    <a:gd name="connsiteX0" fmla="*/ 0 w 3143272"/>
                    <a:gd name="connsiteY0" fmla="*/ 0 h 357190"/>
                    <a:gd name="connsiteX1" fmla="*/ 3143272 w 3143272"/>
                    <a:gd name="connsiteY1" fmla="*/ 0 h 357190"/>
                    <a:gd name="connsiteX2" fmla="*/ 2928958 w 3143272"/>
                    <a:gd name="connsiteY2" fmla="*/ 357190 h 357190"/>
                    <a:gd name="connsiteX3" fmla="*/ 2428892 w 3143272"/>
                    <a:gd name="connsiteY3" fmla="*/ 357190 h 357190"/>
                    <a:gd name="connsiteX4" fmla="*/ 0 w 3143272"/>
                    <a:gd name="connsiteY4" fmla="*/ 357190 h 357190"/>
                    <a:gd name="connsiteX5" fmla="*/ 0 w 3143272"/>
                    <a:gd name="connsiteY5" fmla="*/ 0 h 357190"/>
                    <a:gd name="connsiteX6" fmla="*/ 0 w 3143272"/>
                    <a:gd name="connsiteY6" fmla="*/ 0 h 357190"/>
                    <a:gd name="connsiteX7" fmla="*/ 0 w 3143272"/>
                    <a:gd name="connsiteY7" fmla="*/ 0 h 357190"/>
                    <a:gd name="connsiteX0" fmla="*/ 0 w 2928958"/>
                    <a:gd name="connsiteY0" fmla="*/ 0 h 357190"/>
                    <a:gd name="connsiteX1" fmla="*/ 2733280 w 2928958"/>
                    <a:gd name="connsiteY1" fmla="*/ 0 h 357190"/>
                    <a:gd name="connsiteX2" fmla="*/ 2928958 w 2928958"/>
                    <a:gd name="connsiteY2" fmla="*/ 357190 h 357190"/>
                    <a:gd name="connsiteX3" fmla="*/ 2428892 w 2928958"/>
                    <a:gd name="connsiteY3" fmla="*/ 357190 h 357190"/>
                    <a:gd name="connsiteX4" fmla="*/ 0 w 2928958"/>
                    <a:gd name="connsiteY4" fmla="*/ 357190 h 357190"/>
                    <a:gd name="connsiteX5" fmla="*/ 0 w 2928958"/>
                    <a:gd name="connsiteY5" fmla="*/ 0 h 357190"/>
                    <a:gd name="connsiteX6" fmla="*/ 0 w 2928958"/>
                    <a:gd name="connsiteY6" fmla="*/ 0 h 357190"/>
                    <a:gd name="connsiteX7" fmla="*/ 0 w 2928958"/>
                    <a:gd name="connsiteY7" fmla="*/ 0 h 357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28958" h="357190">
                      <a:moveTo>
                        <a:pt x="0" y="0"/>
                      </a:moveTo>
                      <a:lnTo>
                        <a:pt x="2733280" y="0"/>
                      </a:lnTo>
                      <a:lnTo>
                        <a:pt x="2928958" y="357190"/>
                      </a:lnTo>
                      <a:lnTo>
                        <a:pt x="2428892" y="357190"/>
                      </a:lnTo>
                      <a:lnTo>
                        <a:pt x="0" y="35719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4348" tIns="47174" rIns="94348" bIns="47174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 bwMode="auto">
                <a:xfrm>
                  <a:off x="-32" y="1071546"/>
                  <a:ext cx="1785950" cy="285752"/>
                </a:xfrm>
                <a:custGeom>
                  <a:avLst/>
                  <a:gdLst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178595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285752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285752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143272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143272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207170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143272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242889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357586"/>
                    <a:gd name="connsiteY0" fmla="*/ 0 h 357190"/>
                    <a:gd name="connsiteX1" fmla="*/ 3143272 w 3357586"/>
                    <a:gd name="connsiteY1" fmla="*/ 0 h 357190"/>
                    <a:gd name="connsiteX2" fmla="*/ 3357586 w 3357586"/>
                    <a:gd name="connsiteY2" fmla="*/ 357190 h 357190"/>
                    <a:gd name="connsiteX3" fmla="*/ 2428892 w 3357586"/>
                    <a:gd name="connsiteY3" fmla="*/ 357190 h 357190"/>
                    <a:gd name="connsiteX4" fmla="*/ 0 w 3357586"/>
                    <a:gd name="connsiteY4" fmla="*/ 357190 h 357190"/>
                    <a:gd name="connsiteX5" fmla="*/ 0 w 3357586"/>
                    <a:gd name="connsiteY5" fmla="*/ 0 h 357190"/>
                    <a:gd name="connsiteX6" fmla="*/ 0 w 3357586"/>
                    <a:gd name="connsiteY6" fmla="*/ 0 h 357190"/>
                    <a:gd name="connsiteX7" fmla="*/ 0 w 3357586"/>
                    <a:gd name="connsiteY7" fmla="*/ 0 h 357190"/>
                    <a:gd name="connsiteX0" fmla="*/ 0 w 3143272"/>
                    <a:gd name="connsiteY0" fmla="*/ 0 h 357190"/>
                    <a:gd name="connsiteX1" fmla="*/ 3143272 w 3143272"/>
                    <a:gd name="connsiteY1" fmla="*/ 0 h 357190"/>
                    <a:gd name="connsiteX2" fmla="*/ 3000396 w 3143272"/>
                    <a:gd name="connsiteY2" fmla="*/ 357190 h 357190"/>
                    <a:gd name="connsiteX3" fmla="*/ 2428892 w 3143272"/>
                    <a:gd name="connsiteY3" fmla="*/ 357190 h 357190"/>
                    <a:gd name="connsiteX4" fmla="*/ 0 w 3143272"/>
                    <a:gd name="connsiteY4" fmla="*/ 357190 h 357190"/>
                    <a:gd name="connsiteX5" fmla="*/ 0 w 3143272"/>
                    <a:gd name="connsiteY5" fmla="*/ 0 h 357190"/>
                    <a:gd name="connsiteX6" fmla="*/ 0 w 3143272"/>
                    <a:gd name="connsiteY6" fmla="*/ 0 h 357190"/>
                    <a:gd name="connsiteX7" fmla="*/ 0 w 3143272"/>
                    <a:gd name="connsiteY7" fmla="*/ 0 h 357190"/>
                    <a:gd name="connsiteX0" fmla="*/ 0 w 3143272"/>
                    <a:gd name="connsiteY0" fmla="*/ 0 h 357190"/>
                    <a:gd name="connsiteX1" fmla="*/ 3143272 w 3143272"/>
                    <a:gd name="connsiteY1" fmla="*/ 0 h 357190"/>
                    <a:gd name="connsiteX2" fmla="*/ 2786082 w 3143272"/>
                    <a:gd name="connsiteY2" fmla="*/ 357190 h 357190"/>
                    <a:gd name="connsiteX3" fmla="*/ 2428892 w 3143272"/>
                    <a:gd name="connsiteY3" fmla="*/ 357190 h 357190"/>
                    <a:gd name="connsiteX4" fmla="*/ 0 w 3143272"/>
                    <a:gd name="connsiteY4" fmla="*/ 357190 h 357190"/>
                    <a:gd name="connsiteX5" fmla="*/ 0 w 3143272"/>
                    <a:gd name="connsiteY5" fmla="*/ 0 h 357190"/>
                    <a:gd name="connsiteX6" fmla="*/ 0 w 3143272"/>
                    <a:gd name="connsiteY6" fmla="*/ 0 h 357190"/>
                    <a:gd name="connsiteX7" fmla="*/ 0 w 3143272"/>
                    <a:gd name="connsiteY7" fmla="*/ 0 h 357190"/>
                    <a:gd name="connsiteX0" fmla="*/ 0 w 3143272"/>
                    <a:gd name="connsiteY0" fmla="*/ 0 h 357190"/>
                    <a:gd name="connsiteX1" fmla="*/ 3143272 w 3143272"/>
                    <a:gd name="connsiteY1" fmla="*/ 0 h 357190"/>
                    <a:gd name="connsiteX2" fmla="*/ 2928958 w 3143272"/>
                    <a:gd name="connsiteY2" fmla="*/ 357190 h 357190"/>
                    <a:gd name="connsiteX3" fmla="*/ 2428892 w 3143272"/>
                    <a:gd name="connsiteY3" fmla="*/ 357190 h 357190"/>
                    <a:gd name="connsiteX4" fmla="*/ 0 w 3143272"/>
                    <a:gd name="connsiteY4" fmla="*/ 357190 h 357190"/>
                    <a:gd name="connsiteX5" fmla="*/ 0 w 3143272"/>
                    <a:gd name="connsiteY5" fmla="*/ 0 h 357190"/>
                    <a:gd name="connsiteX6" fmla="*/ 0 w 3143272"/>
                    <a:gd name="connsiteY6" fmla="*/ 0 h 357190"/>
                    <a:gd name="connsiteX7" fmla="*/ 0 w 3143272"/>
                    <a:gd name="connsiteY7" fmla="*/ 0 h 357190"/>
                    <a:gd name="connsiteX0" fmla="*/ 0 w 2928958"/>
                    <a:gd name="connsiteY0" fmla="*/ 0 h 357190"/>
                    <a:gd name="connsiteX1" fmla="*/ 2733280 w 2928958"/>
                    <a:gd name="connsiteY1" fmla="*/ 0 h 357190"/>
                    <a:gd name="connsiteX2" fmla="*/ 2928958 w 2928958"/>
                    <a:gd name="connsiteY2" fmla="*/ 357190 h 357190"/>
                    <a:gd name="connsiteX3" fmla="*/ 2428892 w 2928958"/>
                    <a:gd name="connsiteY3" fmla="*/ 357190 h 357190"/>
                    <a:gd name="connsiteX4" fmla="*/ 0 w 2928958"/>
                    <a:gd name="connsiteY4" fmla="*/ 357190 h 357190"/>
                    <a:gd name="connsiteX5" fmla="*/ 0 w 2928958"/>
                    <a:gd name="connsiteY5" fmla="*/ 0 h 357190"/>
                    <a:gd name="connsiteX6" fmla="*/ 0 w 2928958"/>
                    <a:gd name="connsiteY6" fmla="*/ 0 h 357190"/>
                    <a:gd name="connsiteX7" fmla="*/ 0 w 2928958"/>
                    <a:gd name="connsiteY7" fmla="*/ 0 h 357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28958" h="357190">
                      <a:moveTo>
                        <a:pt x="0" y="0"/>
                      </a:moveTo>
                      <a:lnTo>
                        <a:pt x="2733280" y="0"/>
                      </a:lnTo>
                      <a:lnTo>
                        <a:pt x="2928958" y="357190"/>
                      </a:lnTo>
                      <a:lnTo>
                        <a:pt x="2428892" y="357190"/>
                      </a:lnTo>
                      <a:lnTo>
                        <a:pt x="0" y="35719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4348" tIns="47174" rIns="94348" bIns="47174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3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ru-RU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cxnSp>
            <p:nvCxnSpPr>
              <p:cNvPr id="20" name="Прямая соединительная линия 19"/>
              <p:cNvCxnSpPr/>
              <p:nvPr/>
            </p:nvCxnSpPr>
            <p:spPr bwMode="auto">
              <a:xfrm>
                <a:off x="1774013" y="1347154"/>
                <a:ext cx="7362000" cy="0"/>
              </a:xfrm>
              <a:prstGeom prst="line">
                <a:avLst/>
              </a:prstGeom>
              <a:ln w="15875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8" name="Picture 12" descr="G:\work\ДСМИ\11общие материалы\Герб округа copy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28628" y="86696"/>
              <a:ext cx="628309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785951" y="284892"/>
            <a:ext cx="681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i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Итоги социально-экономического развития</a:t>
            </a:r>
          </a:p>
          <a:p>
            <a:pPr algn="r"/>
            <a:r>
              <a:rPr lang="ru-RU" sz="900" b="1" i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Ханты-Мансийского автономного округа - Югры за 2015 год</a:t>
            </a:r>
            <a:endParaRPr lang="ru-RU" sz="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4" r:id="rId1"/>
    <p:sldLayoutId id="2147485435" r:id="rId2"/>
    <p:sldLayoutId id="2147485436" r:id="rId3"/>
    <p:sldLayoutId id="2147485437" r:id="rId4"/>
    <p:sldLayoutId id="2147485438" r:id="rId5"/>
    <p:sldLayoutId id="2147485439" r:id="rId6"/>
    <p:sldLayoutId id="2147485445" r:id="rId7"/>
    <p:sldLayoutId id="2147485440" r:id="rId8"/>
    <p:sldLayoutId id="2147485441" r:id="rId9"/>
    <p:sldLayoutId id="2147485442" r:id="rId10"/>
    <p:sldLayoutId id="2147485443" r:id="rId11"/>
    <p:sldLayoutId id="2147485444" r:id="rId12"/>
    <p:sldLayoutId id="2147485464" r:id="rId13"/>
    <p:sldLayoutId id="2147485465" r:id="rId14"/>
    <p:sldLayoutId id="2147485485" r:id="rId15"/>
  </p:sldLayoutIdLst>
  <p:transition spd="slow" advClick="0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71438" y="142875"/>
            <a:ext cx="9001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endParaRPr kumimoji="0" lang="ru-RU" sz="1100" b="1" i="1" dirty="0">
              <a:solidFill>
                <a:srgbClr val="000066"/>
              </a:solidFill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285984" y="1428736"/>
            <a:ext cx="6500858" cy="71438"/>
            <a:chOff x="689296" y="392514"/>
            <a:chExt cx="7668918" cy="73703"/>
          </a:xfrm>
        </p:grpSpPr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V="1">
              <a:off x="690118" y="392514"/>
              <a:ext cx="7668096" cy="35"/>
            </a:xfrm>
            <a:prstGeom prst="line">
              <a:avLst/>
            </a:prstGeom>
            <a:noFill/>
            <a:ln w="31750" cap="rnd" cmpd="sng">
              <a:gradFill>
                <a:gsLst>
                  <a:gs pos="0">
                    <a:schemeClr val="accent3">
                      <a:lumMod val="75000"/>
                    </a:schemeClr>
                  </a:gs>
                  <a:gs pos="55000">
                    <a:srgbClr val="13A154">
                      <a:alpha val="60000"/>
                    </a:srgbClr>
                  </a:gs>
                  <a:gs pos="30000">
                    <a:srgbClr val="009A46"/>
                  </a:gs>
                  <a:gs pos="83000">
                    <a:srgbClr val="FFFFFF">
                      <a:alpha val="0"/>
                    </a:srgbClr>
                  </a:gs>
                </a:gsLst>
                <a:lin ang="0" scaled="0"/>
              </a:gra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ru-RU" sz="1800"/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 flipV="1">
              <a:off x="689296" y="466182"/>
              <a:ext cx="7668096" cy="35"/>
            </a:xfrm>
            <a:prstGeom prst="line">
              <a:avLst/>
            </a:prstGeom>
            <a:noFill/>
            <a:ln w="31750" cap="rnd" cmpd="sng">
              <a:gradFill>
                <a:gsLst>
                  <a:gs pos="0">
                    <a:schemeClr val="tx2">
                      <a:lumMod val="50000"/>
                    </a:schemeClr>
                  </a:gs>
                  <a:gs pos="50000">
                    <a:schemeClr val="tx2">
                      <a:lumMod val="75000"/>
                    </a:schemeClr>
                  </a:gs>
                  <a:gs pos="83000">
                    <a:schemeClr val="bg1">
                      <a:alpha val="0"/>
                    </a:schemeClr>
                  </a:gs>
                </a:gsLst>
                <a:lin ang="0" scaled="0"/>
              </a:gra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ru-RU" sz="1800"/>
            </a:p>
          </p:txBody>
        </p:sp>
      </p:grpSp>
      <p:pic>
        <p:nvPicPr>
          <p:cNvPr id="8" name="Picture 12" descr="G:\work\ДСМИ\11общие материалы\Герб округа copy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59632" y="632153"/>
            <a:ext cx="781052" cy="93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  <p:sldLayoutId id="2147485468" r:id="rId2"/>
    <p:sldLayoutId id="2147485469" r:id="rId3"/>
    <p:sldLayoutId id="2147485470" r:id="rId4"/>
    <p:sldLayoutId id="2147485471" r:id="rId5"/>
    <p:sldLayoutId id="2147485472" r:id="rId6"/>
    <p:sldLayoutId id="2147485473" r:id="rId7"/>
    <p:sldLayoutId id="2147485474" r:id="rId8"/>
    <p:sldLayoutId id="2147485475" r:id="rId9"/>
    <p:sldLayoutId id="2147485476" r:id="rId10"/>
    <p:sldLayoutId id="2147485477" r:id="rId11"/>
    <p:sldLayoutId id="2147485478" r:id="rId12"/>
    <p:sldLayoutId id="2147485479" r:id="rId13"/>
    <p:sldLayoutId id="2147485480" r:id="rId14"/>
    <p:sldLayoutId id="2147485481" r:id="rId15"/>
    <p:sldLayoutId id="2147485482" r:id="rId16"/>
    <p:sldLayoutId id="2147485483" r:id="rId17"/>
    <p:sldLayoutId id="2147485484" r:id="rId18"/>
  </p:sldLayoutIdLst>
  <p:transition spd="slow" advClick="0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A7CBFF"/>
            </a:gs>
            <a:gs pos="50000">
              <a:schemeClr val="bg1"/>
            </a:gs>
            <a:gs pos="100000">
              <a:srgbClr val="A7CB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95187" y="190419"/>
            <a:ext cx="89392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kumimoji="0" lang="ru-RU" sz="1000" b="1" i="1" dirty="0" smtClean="0">
                <a:solidFill>
                  <a:srgbClr val="000066"/>
                </a:solidFill>
                <a:latin typeface="Arial"/>
              </a:rPr>
              <a:t>Итоги социально-экономического развития  </a:t>
            </a:r>
          </a:p>
          <a:p>
            <a:pPr algn="r">
              <a:defRPr/>
            </a:pPr>
            <a:r>
              <a:rPr kumimoji="0" lang="ru-RU" sz="1000" b="1" i="1" dirty="0" smtClean="0">
                <a:solidFill>
                  <a:srgbClr val="000066"/>
                </a:solidFill>
                <a:latin typeface="Arial"/>
              </a:rPr>
              <a:t>Ханты-Мансийского автономного округа – Югры за 2015 год </a:t>
            </a:r>
          </a:p>
          <a:p>
            <a:pPr algn="r">
              <a:defRPr/>
            </a:pPr>
            <a:endParaRPr kumimoji="0" lang="ru-RU" sz="1100" b="1" i="1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0" y="642938"/>
            <a:ext cx="9144000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ru-RU" sz="1800">
              <a:solidFill>
                <a:srgbClr val="080808"/>
              </a:solidFill>
            </a:endParaRPr>
          </a:p>
        </p:txBody>
      </p:sp>
      <p:pic>
        <p:nvPicPr>
          <p:cNvPr id="1028" name="Picture 19" descr="Герб_округа"/>
          <p:cNvPicPr>
            <a:picLocks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00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8843963" y="6642100"/>
            <a:ext cx="3333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38258F42-1AB9-4078-A13D-E34EABB982A7}" type="slidenum">
              <a:rPr kumimoji="0" lang="ru-RU" sz="1000">
                <a:solidFill>
                  <a:srgbClr val="080808"/>
                </a:solidFill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kumimoji="0" lang="ru-RU" sz="1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9" r:id="rId1"/>
    <p:sldLayoutId id="2147485490" r:id="rId2"/>
    <p:sldLayoutId id="2147485491" r:id="rId3"/>
    <p:sldLayoutId id="2147485492" r:id="rId4"/>
    <p:sldLayoutId id="2147485493" r:id="rId5"/>
    <p:sldLayoutId id="2147485494" r:id="rId6"/>
    <p:sldLayoutId id="2147485495" r:id="rId7"/>
    <p:sldLayoutId id="2147485496" r:id="rId8"/>
    <p:sldLayoutId id="2147485497" r:id="rId9"/>
    <p:sldLayoutId id="2147485498" r:id="rId10"/>
    <p:sldLayoutId id="2147485499" r:id="rId11"/>
    <p:sldLayoutId id="2147485500" r:id="rId12"/>
    <p:sldLayoutId id="2147485501" r:id="rId13"/>
    <p:sldLayoutId id="2147485502" r:id="rId14"/>
    <p:sldLayoutId id="2147485503" r:id="rId15"/>
  </p:sldLayoutIdLst>
  <p:transition spd="slow" advClick="0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71438" y="142875"/>
            <a:ext cx="9001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endParaRPr kumimoji="0" lang="ru-RU" sz="1100" b="1" i="1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8843963" y="6642100"/>
            <a:ext cx="3333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54C85087-FD2C-4FFB-BE95-1E6B33DA9532}" type="slidenum">
              <a:rPr kumimoji="0" lang="ru-RU" sz="1000">
                <a:solidFill>
                  <a:srgbClr val="080808"/>
                </a:solidFill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kumimoji="0" lang="ru-RU" sz="1000" dirty="0">
              <a:solidFill>
                <a:srgbClr val="080808"/>
              </a:solidFill>
            </a:endParaRPr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6" name="Полилиния 15"/>
          <p:cNvSpPr/>
          <p:nvPr/>
        </p:nvSpPr>
        <p:spPr bwMode="auto">
          <a:xfrm rot="10800000">
            <a:off x="1741113" y="71414"/>
            <a:ext cx="7402885" cy="581032"/>
          </a:xfrm>
          <a:custGeom>
            <a:avLst/>
            <a:gdLst>
              <a:gd name="connsiteX0" fmla="*/ 0 w 3500462"/>
              <a:gd name="connsiteY0" fmla="*/ 0 h 357190"/>
              <a:gd name="connsiteX1" fmla="*/ 3321867 w 3500462"/>
              <a:gd name="connsiteY1" fmla="*/ 0 h 357190"/>
              <a:gd name="connsiteX2" fmla="*/ 3500462 w 3500462"/>
              <a:gd name="connsiteY2" fmla="*/ 178595 h 357190"/>
              <a:gd name="connsiteX3" fmla="*/ 3500462 w 3500462"/>
              <a:gd name="connsiteY3" fmla="*/ 357190 h 357190"/>
              <a:gd name="connsiteX4" fmla="*/ 0 w 3500462"/>
              <a:gd name="connsiteY4" fmla="*/ 357190 h 357190"/>
              <a:gd name="connsiteX5" fmla="*/ 0 w 3500462"/>
              <a:gd name="connsiteY5" fmla="*/ 0 h 357190"/>
              <a:gd name="connsiteX6" fmla="*/ 0 w 3500462"/>
              <a:gd name="connsiteY6" fmla="*/ 0 h 357190"/>
              <a:gd name="connsiteX7" fmla="*/ 0 w 3500462"/>
              <a:gd name="connsiteY7" fmla="*/ 0 h 357190"/>
              <a:gd name="connsiteX0" fmla="*/ 0 w 3500462"/>
              <a:gd name="connsiteY0" fmla="*/ 0 h 357190"/>
              <a:gd name="connsiteX1" fmla="*/ 3321867 w 3500462"/>
              <a:gd name="connsiteY1" fmla="*/ 0 h 357190"/>
              <a:gd name="connsiteX2" fmla="*/ 3500462 w 3500462"/>
              <a:gd name="connsiteY2" fmla="*/ 285752 h 357190"/>
              <a:gd name="connsiteX3" fmla="*/ 3500462 w 3500462"/>
              <a:gd name="connsiteY3" fmla="*/ 357190 h 357190"/>
              <a:gd name="connsiteX4" fmla="*/ 0 w 3500462"/>
              <a:gd name="connsiteY4" fmla="*/ 357190 h 357190"/>
              <a:gd name="connsiteX5" fmla="*/ 0 w 3500462"/>
              <a:gd name="connsiteY5" fmla="*/ 0 h 357190"/>
              <a:gd name="connsiteX6" fmla="*/ 0 w 3500462"/>
              <a:gd name="connsiteY6" fmla="*/ 0 h 357190"/>
              <a:gd name="connsiteX7" fmla="*/ 0 w 3500462"/>
              <a:gd name="connsiteY7" fmla="*/ 0 h 357190"/>
              <a:gd name="connsiteX0" fmla="*/ 0 w 3500462"/>
              <a:gd name="connsiteY0" fmla="*/ 0 h 357190"/>
              <a:gd name="connsiteX1" fmla="*/ 3321867 w 3500462"/>
              <a:gd name="connsiteY1" fmla="*/ 0 h 357190"/>
              <a:gd name="connsiteX2" fmla="*/ 3500462 w 3500462"/>
              <a:gd name="connsiteY2" fmla="*/ 285752 h 357190"/>
              <a:gd name="connsiteX3" fmla="*/ 3500462 w 3500462"/>
              <a:gd name="connsiteY3" fmla="*/ 357190 h 357190"/>
              <a:gd name="connsiteX4" fmla="*/ 0 w 3500462"/>
              <a:gd name="connsiteY4" fmla="*/ 357190 h 357190"/>
              <a:gd name="connsiteX5" fmla="*/ 0 w 3500462"/>
              <a:gd name="connsiteY5" fmla="*/ 0 h 357190"/>
              <a:gd name="connsiteX6" fmla="*/ 0 w 3500462"/>
              <a:gd name="connsiteY6" fmla="*/ 0 h 357190"/>
              <a:gd name="connsiteX7" fmla="*/ 0 w 3500462"/>
              <a:gd name="connsiteY7" fmla="*/ 0 h 357190"/>
              <a:gd name="connsiteX0" fmla="*/ 0 w 3500462"/>
              <a:gd name="connsiteY0" fmla="*/ 0 h 357190"/>
              <a:gd name="connsiteX1" fmla="*/ 3321867 w 3500462"/>
              <a:gd name="connsiteY1" fmla="*/ 0 h 357190"/>
              <a:gd name="connsiteX2" fmla="*/ 3500462 w 3500462"/>
              <a:gd name="connsiteY2" fmla="*/ 357190 h 357190"/>
              <a:gd name="connsiteX3" fmla="*/ 3500462 w 3500462"/>
              <a:gd name="connsiteY3" fmla="*/ 357190 h 357190"/>
              <a:gd name="connsiteX4" fmla="*/ 0 w 3500462"/>
              <a:gd name="connsiteY4" fmla="*/ 357190 h 357190"/>
              <a:gd name="connsiteX5" fmla="*/ 0 w 3500462"/>
              <a:gd name="connsiteY5" fmla="*/ 0 h 357190"/>
              <a:gd name="connsiteX6" fmla="*/ 0 w 3500462"/>
              <a:gd name="connsiteY6" fmla="*/ 0 h 357190"/>
              <a:gd name="connsiteX7" fmla="*/ 0 w 3500462"/>
              <a:gd name="connsiteY7" fmla="*/ 0 h 357190"/>
              <a:gd name="connsiteX0" fmla="*/ 0 w 3500462"/>
              <a:gd name="connsiteY0" fmla="*/ 0 h 357190"/>
              <a:gd name="connsiteX1" fmla="*/ 3143272 w 3500462"/>
              <a:gd name="connsiteY1" fmla="*/ 0 h 357190"/>
              <a:gd name="connsiteX2" fmla="*/ 3500462 w 3500462"/>
              <a:gd name="connsiteY2" fmla="*/ 357190 h 357190"/>
              <a:gd name="connsiteX3" fmla="*/ 3500462 w 3500462"/>
              <a:gd name="connsiteY3" fmla="*/ 357190 h 357190"/>
              <a:gd name="connsiteX4" fmla="*/ 0 w 3500462"/>
              <a:gd name="connsiteY4" fmla="*/ 357190 h 357190"/>
              <a:gd name="connsiteX5" fmla="*/ 0 w 3500462"/>
              <a:gd name="connsiteY5" fmla="*/ 0 h 357190"/>
              <a:gd name="connsiteX6" fmla="*/ 0 w 3500462"/>
              <a:gd name="connsiteY6" fmla="*/ 0 h 357190"/>
              <a:gd name="connsiteX7" fmla="*/ 0 w 3500462"/>
              <a:gd name="connsiteY7" fmla="*/ 0 h 357190"/>
              <a:gd name="connsiteX0" fmla="*/ 0 w 3500462"/>
              <a:gd name="connsiteY0" fmla="*/ 0 h 357190"/>
              <a:gd name="connsiteX1" fmla="*/ 3143272 w 3500462"/>
              <a:gd name="connsiteY1" fmla="*/ 0 h 357190"/>
              <a:gd name="connsiteX2" fmla="*/ 3500462 w 3500462"/>
              <a:gd name="connsiteY2" fmla="*/ 357190 h 357190"/>
              <a:gd name="connsiteX3" fmla="*/ 2071702 w 3500462"/>
              <a:gd name="connsiteY3" fmla="*/ 357190 h 357190"/>
              <a:gd name="connsiteX4" fmla="*/ 0 w 3500462"/>
              <a:gd name="connsiteY4" fmla="*/ 357190 h 357190"/>
              <a:gd name="connsiteX5" fmla="*/ 0 w 3500462"/>
              <a:gd name="connsiteY5" fmla="*/ 0 h 357190"/>
              <a:gd name="connsiteX6" fmla="*/ 0 w 3500462"/>
              <a:gd name="connsiteY6" fmla="*/ 0 h 357190"/>
              <a:gd name="connsiteX7" fmla="*/ 0 w 3500462"/>
              <a:gd name="connsiteY7" fmla="*/ 0 h 357190"/>
              <a:gd name="connsiteX0" fmla="*/ 0 w 3500462"/>
              <a:gd name="connsiteY0" fmla="*/ 0 h 357190"/>
              <a:gd name="connsiteX1" fmla="*/ 3143272 w 3500462"/>
              <a:gd name="connsiteY1" fmla="*/ 0 h 357190"/>
              <a:gd name="connsiteX2" fmla="*/ 3500462 w 3500462"/>
              <a:gd name="connsiteY2" fmla="*/ 357190 h 357190"/>
              <a:gd name="connsiteX3" fmla="*/ 2428892 w 3500462"/>
              <a:gd name="connsiteY3" fmla="*/ 357190 h 357190"/>
              <a:gd name="connsiteX4" fmla="*/ 0 w 3500462"/>
              <a:gd name="connsiteY4" fmla="*/ 357190 h 357190"/>
              <a:gd name="connsiteX5" fmla="*/ 0 w 3500462"/>
              <a:gd name="connsiteY5" fmla="*/ 0 h 357190"/>
              <a:gd name="connsiteX6" fmla="*/ 0 w 3500462"/>
              <a:gd name="connsiteY6" fmla="*/ 0 h 357190"/>
              <a:gd name="connsiteX7" fmla="*/ 0 w 3500462"/>
              <a:gd name="connsiteY7" fmla="*/ 0 h 357190"/>
              <a:gd name="connsiteX0" fmla="*/ 0 w 3357586"/>
              <a:gd name="connsiteY0" fmla="*/ 0 h 357190"/>
              <a:gd name="connsiteX1" fmla="*/ 3143272 w 3357586"/>
              <a:gd name="connsiteY1" fmla="*/ 0 h 357190"/>
              <a:gd name="connsiteX2" fmla="*/ 3357586 w 3357586"/>
              <a:gd name="connsiteY2" fmla="*/ 357190 h 357190"/>
              <a:gd name="connsiteX3" fmla="*/ 2428892 w 3357586"/>
              <a:gd name="connsiteY3" fmla="*/ 357190 h 357190"/>
              <a:gd name="connsiteX4" fmla="*/ 0 w 3357586"/>
              <a:gd name="connsiteY4" fmla="*/ 357190 h 357190"/>
              <a:gd name="connsiteX5" fmla="*/ 0 w 3357586"/>
              <a:gd name="connsiteY5" fmla="*/ 0 h 357190"/>
              <a:gd name="connsiteX6" fmla="*/ 0 w 3357586"/>
              <a:gd name="connsiteY6" fmla="*/ 0 h 357190"/>
              <a:gd name="connsiteX7" fmla="*/ 0 w 3357586"/>
              <a:gd name="connsiteY7" fmla="*/ 0 h 357190"/>
              <a:gd name="connsiteX0" fmla="*/ 0 w 3143272"/>
              <a:gd name="connsiteY0" fmla="*/ 0 h 357190"/>
              <a:gd name="connsiteX1" fmla="*/ 3143272 w 3143272"/>
              <a:gd name="connsiteY1" fmla="*/ 0 h 357190"/>
              <a:gd name="connsiteX2" fmla="*/ 3000396 w 3143272"/>
              <a:gd name="connsiteY2" fmla="*/ 357190 h 357190"/>
              <a:gd name="connsiteX3" fmla="*/ 2428892 w 3143272"/>
              <a:gd name="connsiteY3" fmla="*/ 357190 h 357190"/>
              <a:gd name="connsiteX4" fmla="*/ 0 w 3143272"/>
              <a:gd name="connsiteY4" fmla="*/ 357190 h 357190"/>
              <a:gd name="connsiteX5" fmla="*/ 0 w 3143272"/>
              <a:gd name="connsiteY5" fmla="*/ 0 h 357190"/>
              <a:gd name="connsiteX6" fmla="*/ 0 w 3143272"/>
              <a:gd name="connsiteY6" fmla="*/ 0 h 357190"/>
              <a:gd name="connsiteX7" fmla="*/ 0 w 3143272"/>
              <a:gd name="connsiteY7" fmla="*/ 0 h 357190"/>
              <a:gd name="connsiteX0" fmla="*/ 0 w 3143272"/>
              <a:gd name="connsiteY0" fmla="*/ 0 h 357190"/>
              <a:gd name="connsiteX1" fmla="*/ 3143272 w 3143272"/>
              <a:gd name="connsiteY1" fmla="*/ 0 h 357190"/>
              <a:gd name="connsiteX2" fmla="*/ 2786082 w 3143272"/>
              <a:gd name="connsiteY2" fmla="*/ 357190 h 357190"/>
              <a:gd name="connsiteX3" fmla="*/ 2428892 w 3143272"/>
              <a:gd name="connsiteY3" fmla="*/ 357190 h 357190"/>
              <a:gd name="connsiteX4" fmla="*/ 0 w 3143272"/>
              <a:gd name="connsiteY4" fmla="*/ 357190 h 357190"/>
              <a:gd name="connsiteX5" fmla="*/ 0 w 3143272"/>
              <a:gd name="connsiteY5" fmla="*/ 0 h 357190"/>
              <a:gd name="connsiteX6" fmla="*/ 0 w 3143272"/>
              <a:gd name="connsiteY6" fmla="*/ 0 h 357190"/>
              <a:gd name="connsiteX7" fmla="*/ 0 w 3143272"/>
              <a:gd name="connsiteY7" fmla="*/ 0 h 357190"/>
              <a:gd name="connsiteX0" fmla="*/ 0 w 3143272"/>
              <a:gd name="connsiteY0" fmla="*/ 0 h 357190"/>
              <a:gd name="connsiteX1" fmla="*/ 3143272 w 3143272"/>
              <a:gd name="connsiteY1" fmla="*/ 0 h 357190"/>
              <a:gd name="connsiteX2" fmla="*/ 2928958 w 3143272"/>
              <a:gd name="connsiteY2" fmla="*/ 357190 h 357190"/>
              <a:gd name="connsiteX3" fmla="*/ 2428892 w 3143272"/>
              <a:gd name="connsiteY3" fmla="*/ 357190 h 357190"/>
              <a:gd name="connsiteX4" fmla="*/ 0 w 3143272"/>
              <a:gd name="connsiteY4" fmla="*/ 357190 h 357190"/>
              <a:gd name="connsiteX5" fmla="*/ 0 w 3143272"/>
              <a:gd name="connsiteY5" fmla="*/ 0 h 357190"/>
              <a:gd name="connsiteX6" fmla="*/ 0 w 3143272"/>
              <a:gd name="connsiteY6" fmla="*/ 0 h 357190"/>
              <a:gd name="connsiteX7" fmla="*/ 0 w 3143272"/>
              <a:gd name="connsiteY7" fmla="*/ 0 h 357190"/>
              <a:gd name="connsiteX0" fmla="*/ 0 w 2928958"/>
              <a:gd name="connsiteY0" fmla="*/ 0 h 357190"/>
              <a:gd name="connsiteX1" fmla="*/ 2733280 w 2928958"/>
              <a:gd name="connsiteY1" fmla="*/ 0 h 357190"/>
              <a:gd name="connsiteX2" fmla="*/ 2928958 w 2928958"/>
              <a:gd name="connsiteY2" fmla="*/ 357190 h 357190"/>
              <a:gd name="connsiteX3" fmla="*/ 2428892 w 2928958"/>
              <a:gd name="connsiteY3" fmla="*/ 357190 h 357190"/>
              <a:gd name="connsiteX4" fmla="*/ 0 w 2928958"/>
              <a:gd name="connsiteY4" fmla="*/ 357190 h 357190"/>
              <a:gd name="connsiteX5" fmla="*/ 0 w 2928958"/>
              <a:gd name="connsiteY5" fmla="*/ 0 h 357190"/>
              <a:gd name="connsiteX6" fmla="*/ 0 w 2928958"/>
              <a:gd name="connsiteY6" fmla="*/ 0 h 357190"/>
              <a:gd name="connsiteX7" fmla="*/ 0 w 2928958"/>
              <a:gd name="connsiteY7" fmla="*/ 0 h 357190"/>
              <a:gd name="connsiteX0" fmla="*/ 0 w 2928958"/>
              <a:gd name="connsiteY0" fmla="*/ 1 h 357191"/>
              <a:gd name="connsiteX1" fmla="*/ 2780029 w 2928958"/>
              <a:gd name="connsiteY1" fmla="*/ 0 h 357191"/>
              <a:gd name="connsiteX2" fmla="*/ 2928958 w 2928958"/>
              <a:gd name="connsiteY2" fmla="*/ 357191 h 357191"/>
              <a:gd name="connsiteX3" fmla="*/ 2428892 w 2928958"/>
              <a:gd name="connsiteY3" fmla="*/ 357191 h 357191"/>
              <a:gd name="connsiteX4" fmla="*/ 0 w 2928958"/>
              <a:gd name="connsiteY4" fmla="*/ 357191 h 357191"/>
              <a:gd name="connsiteX5" fmla="*/ 0 w 2928958"/>
              <a:gd name="connsiteY5" fmla="*/ 1 h 357191"/>
              <a:gd name="connsiteX6" fmla="*/ 0 w 2928958"/>
              <a:gd name="connsiteY6" fmla="*/ 1 h 357191"/>
              <a:gd name="connsiteX7" fmla="*/ 0 w 2928958"/>
              <a:gd name="connsiteY7" fmla="*/ 1 h 357191"/>
              <a:gd name="connsiteX0" fmla="*/ 0 w 2928958"/>
              <a:gd name="connsiteY0" fmla="*/ 1 h 357191"/>
              <a:gd name="connsiteX1" fmla="*/ 2814780 w 2928958"/>
              <a:gd name="connsiteY1" fmla="*/ 0 h 357191"/>
              <a:gd name="connsiteX2" fmla="*/ 2928958 w 2928958"/>
              <a:gd name="connsiteY2" fmla="*/ 357191 h 357191"/>
              <a:gd name="connsiteX3" fmla="*/ 2428892 w 2928958"/>
              <a:gd name="connsiteY3" fmla="*/ 357191 h 357191"/>
              <a:gd name="connsiteX4" fmla="*/ 0 w 2928958"/>
              <a:gd name="connsiteY4" fmla="*/ 357191 h 357191"/>
              <a:gd name="connsiteX5" fmla="*/ 0 w 2928958"/>
              <a:gd name="connsiteY5" fmla="*/ 1 h 357191"/>
              <a:gd name="connsiteX6" fmla="*/ 0 w 2928958"/>
              <a:gd name="connsiteY6" fmla="*/ 1 h 357191"/>
              <a:gd name="connsiteX7" fmla="*/ 0 w 2928958"/>
              <a:gd name="connsiteY7" fmla="*/ 1 h 357191"/>
              <a:gd name="connsiteX0" fmla="*/ 0 w 2928958"/>
              <a:gd name="connsiteY0" fmla="*/ 0 h 357190"/>
              <a:gd name="connsiteX1" fmla="*/ 2838981 w 2928958"/>
              <a:gd name="connsiteY1" fmla="*/ 7764 h 357190"/>
              <a:gd name="connsiteX2" fmla="*/ 2928958 w 2928958"/>
              <a:gd name="connsiteY2" fmla="*/ 357190 h 357190"/>
              <a:gd name="connsiteX3" fmla="*/ 2428892 w 2928958"/>
              <a:gd name="connsiteY3" fmla="*/ 357190 h 357190"/>
              <a:gd name="connsiteX4" fmla="*/ 0 w 2928958"/>
              <a:gd name="connsiteY4" fmla="*/ 357190 h 357190"/>
              <a:gd name="connsiteX5" fmla="*/ 0 w 2928958"/>
              <a:gd name="connsiteY5" fmla="*/ 0 h 357190"/>
              <a:gd name="connsiteX6" fmla="*/ 0 w 2928958"/>
              <a:gd name="connsiteY6" fmla="*/ 0 h 357190"/>
              <a:gd name="connsiteX7" fmla="*/ 0 w 2928958"/>
              <a:gd name="connsiteY7" fmla="*/ 0 h 357190"/>
              <a:gd name="connsiteX0" fmla="*/ 0 w 2928958"/>
              <a:gd name="connsiteY0" fmla="*/ 1 h 357191"/>
              <a:gd name="connsiteX1" fmla="*/ 2784206 w 2928958"/>
              <a:gd name="connsiteY1" fmla="*/ 0 h 357191"/>
              <a:gd name="connsiteX2" fmla="*/ 2928958 w 2928958"/>
              <a:gd name="connsiteY2" fmla="*/ 357191 h 357191"/>
              <a:gd name="connsiteX3" fmla="*/ 2428892 w 2928958"/>
              <a:gd name="connsiteY3" fmla="*/ 357191 h 357191"/>
              <a:gd name="connsiteX4" fmla="*/ 0 w 2928958"/>
              <a:gd name="connsiteY4" fmla="*/ 357191 h 357191"/>
              <a:gd name="connsiteX5" fmla="*/ 0 w 2928958"/>
              <a:gd name="connsiteY5" fmla="*/ 1 h 357191"/>
              <a:gd name="connsiteX6" fmla="*/ 0 w 2928958"/>
              <a:gd name="connsiteY6" fmla="*/ 1 h 357191"/>
              <a:gd name="connsiteX7" fmla="*/ 0 w 2928958"/>
              <a:gd name="connsiteY7" fmla="*/ 1 h 357191"/>
              <a:gd name="connsiteX0" fmla="*/ 0 w 2928958"/>
              <a:gd name="connsiteY0" fmla="*/ 0 h 357190"/>
              <a:gd name="connsiteX1" fmla="*/ 2815489 w 2928958"/>
              <a:gd name="connsiteY1" fmla="*/ 0 h 357190"/>
              <a:gd name="connsiteX2" fmla="*/ 2928958 w 2928958"/>
              <a:gd name="connsiteY2" fmla="*/ 357190 h 357190"/>
              <a:gd name="connsiteX3" fmla="*/ 2428892 w 2928958"/>
              <a:gd name="connsiteY3" fmla="*/ 357190 h 357190"/>
              <a:gd name="connsiteX4" fmla="*/ 0 w 2928958"/>
              <a:gd name="connsiteY4" fmla="*/ 357190 h 357190"/>
              <a:gd name="connsiteX5" fmla="*/ 0 w 2928958"/>
              <a:gd name="connsiteY5" fmla="*/ 0 h 357190"/>
              <a:gd name="connsiteX6" fmla="*/ 0 w 2928958"/>
              <a:gd name="connsiteY6" fmla="*/ 0 h 357190"/>
              <a:gd name="connsiteX7" fmla="*/ 0 w 2928958"/>
              <a:gd name="connsiteY7" fmla="*/ 0 h 357190"/>
              <a:gd name="connsiteX0" fmla="*/ 0 w 2928958"/>
              <a:gd name="connsiteY0" fmla="*/ 1 h 357191"/>
              <a:gd name="connsiteX1" fmla="*/ 2826438 w 2928958"/>
              <a:gd name="connsiteY1" fmla="*/ 0 h 357191"/>
              <a:gd name="connsiteX2" fmla="*/ 2928958 w 2928958"/>
              <a:gd name="connsiteY2" fmla="*/ 357191 h 357191"/>
              <a:gd name="connsiteX3" fmla="*/ 2428892 w 2928958"/>
              <a:gd name="connsiteY3" fmla="*/ 357191 h 357191"/>
              <a:gd name="connsiteX4" fmla="*/ 0 w 2928958"/>
              <a:gd name="connsiteY4" fmla="*/ 357191 h 357191"/>
              <a:gd name="connsiteX5" fmla="*/ 0 w 2928958"/>
              <a:gd name="connsiteY5" fmla="*/ 1 h 357191"/>
              <a:gd name="connsiteX6" fmla="*/ 0 w 2928958"/>
              <a:gd name="connsiteY6" fmla="*/ 1 h 357191"/>
              <a:gd name="connsiteX7" fmla="*/ 0 w 2928958"/>
              <a:gd name="connsiteY7" fmla="*/ 1 h 35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958" h="357191">
                <a:moveTo>
                  <a:pt x="0" y="1"/>
                </a:moveTo>
                <a:lnTo>
                  <a:pt x="2826438" y="0"/>
                </a:lnTo>
                <a:lnTo>
                  <a:pt x="2928958" y="357191"/>
                </a:lnTo>
                <a:lnTo>
                  <a:pt x="2428892" y="357191"/>
                </a:lnTo>
                <a:lnTo>
                  <a:pt x="0" y="35719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30000">
                <a:srgbClr val="0070C0">
                  <a:alpha val="87000"/>
                </a:srgbClr>
              </a:gs>
              <a:gs pos="60000">
                <a:srgbClr val="5E9EFF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4348" tIns="47174" rIns="94348" bIns="47174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</a:pPr>
            <a:endParaRPr lang="ru-RU" dirty="0" smtClean="0">
              <a:solidFill>
                <a:srgbClr val="080808"/>
              </a:solidFill>
              <a:latin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0" y="71414"/>
            <a:ext cx="9136045" cy="714380"/>
            <a:chOff x="0" y="86696"/>
            <a:chExt cx="9136045" cy="714380"/>
          </a:xfrm>
        </p:grpSpPr>
        <p:grpSp>
          <p:nvGrpSpPr>
            <p:cNvPr id="17" name="Группа 30"/>
            <p:cNvGrpSpPr/>
            <p:nvPr/>
          </p:nvGrpSpPr>
          <p:grpSpPr>
            <a:xfrm>
              <a:off x="0" y="170660"/>
              <a:ext cx="9136045" cy="571504"/>
              <a:chOff x="-32" y="785794"/>
              <a:chExt cx="9136045" cy="571504"/>
            </a:xfrm>
          </p:grpSpPr>
          <p:grpSp>
            <p:nvGrpSpPr>
              <p:cNvPr id="19" name="Группа 15"/>
              <p:cNvGrpSpPr/>
              <p:nvPr/>
            </p:nvGrpSpPr>
            <p:grpSpPr>
              <a:xfrm>
                <a:off x="-32" y="785794"/>
                <a:ext cx="1785950" cy="571504"/>
                <a:chOff x="-32" y="785794"/>
                <a:chExt cx="1785950" cy="571504"/>
              </a:xfrm>
            </p:grpSpPr>
            <p:sp>
              <p:nvSpPr>
                <p:cNvPr id="21" name="Полилиния 20"/>
                <p:cNvSpPr/>
                <p:nvPr/>
              </p:nvSpPr>
              <p:spPr bwMode="auto">
                <a:xfrm>
                  <a:off x="684" y="785794"/>
                  <a:ext cx="1785234" cy="285752"/>
                </a:xfrm>
                <a:custGeom>
                  <a:avLst/>
                  <a:gdLst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178595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285752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285752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143272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143272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207170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143272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242889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357586"/>
                    <a:gd name="connsiteY0" fmla="*/ 0 h 357190"/>
                    <a:gd name="connsiteX1" fmla="*/ 3143272 w 3357586"/>
                    <a:gd name="connsiteY1" fmla="*/ 0 h 357190"/>
                    <a:gd name="connsiteX2" fmla="*/ 3357586 w 3357586"/>
                    <a:gd name="connsiteY2" fmla="*/ 357190 h 357190"/>
                    <a:gd name="connsiteX3" fmla="*/ 2428892 w 3357586"/>
                    <a:gd name="connsiteY3" fmla="*/ 357190 h 357190"/>
                    <a:gd name="connsiteX4" fmla="*/ 0 w 3357586"/>
                    <a:gd name="connsiteY4" fmla="*/ 357190 h 357190"/>
                    <a:gd name="connsiteX5" fmla="*/ 0 w 3357586"/>
                    <a:gd name="connsiteY5" fmla="*/ 0 h 357190"/>
                    <a:gd name="connsiteX6" fmla="*/ 0 w 3357586"/>
                    <a:gd name="connsiteY6" fmla="*/ 0 h 357190"/>
                    <a:gd name="connsiteX7" fmla="*/ 0 w 3357586"/>
                    <a:gd name="connsiteY7" fmla="*/ 0 h 357190"/>
                    <a:gd name="connsiteX0" fmla="*/ 0 w 3143272"/>
                    <a:gd name="connsiteY0" fmla="*/ 0 h 357190"/>
                    <a:gd name="connsiteX1" fmla="*/ 3143272 w 3143272"/>
                    <a:gd name="connsiteY1" fmla="*/ 0 h 357190"/>
                    <a:gd name="connsiteX2" fmla="*/ 3000396 w 3143272"/>
                    <a:gd name="connsiteY2" fmla="*/ 357190 h 357190"/>
                    <a:gd name="connsiteX3" fmla="*/ 2428892 w 3143272"/>
                    <a:gd name="connsiteY3" fmla="*/ 357190 h 357190"/>
                    <a:gd name="connsiteX4" fmla="*/ 0 w 3143272"/>
                    <a:gd name="connsiteY4" fmla="*/ 357190 h 357190"/>
                    <a:gd name="connsiteX5" fmla="*/ 0 w 3143272"/>
                    <a:gd name="connsiteY5" fmla="*/ 0 h 357190"/>
                    <a:gd name="connsiteX6" fmla="*/ 0 w 3143272"/>
                    <a:gd name="connsiteY6" fmla="*/ 0 h 357190"/>
                    <a:gd name="connsiteX7" fmla="*/ 0 w 3143272"/>
                    <a:gd name="connsiteY7" fmla="*/ 0 h 357190"/>
                    <a:gd name="connsiteX0" fmla="*/ 0 w 3143272"/>
                    <a:gd name="connsiteY0" fmla="*/ 0 h 357190"/>
                    <a:gd name="connsiteX1" fmla="*/ 3143272 w 3143272"/>
                    <a:gd name="connsiteY1" fmla="*/ 0 h 357190"/>
                    <a:gd name="connsiteX2" fmla="*/ 2786082 w 3143272"/>
                    <a:gd name="connsiteY2" fmla="*/ 357190 h 357190"/>
                    <a:gd name="connsiteX3" fmla="*/ 2428892 w 3143272"/>
                    <a:gd name="connsiteY3" fmla="*/ 357190 h 357190"/>
                    <a:gd name="connsiteX4" fmla="*/ 0 w 3143272"/>
                    <a:gd name="connsiteY4" fmla="*/ 357190 h 357190"/>
                    <a:gd name="connsiteX5" fmla="*/ 0 w 3143272"/>
                    <a:gd name="connsiteY5" fmla="*/ 0 h 357190"/>
                    <a:gd name="connsiteX6" fmla="*/ 0 w 3143272"/>
                    <a:gd name="connsiteY6" fmla="*/ 0 h 357190"/>
                    <a:gd name="connsiteX7" fmla="*/ 0 w 3143272"/>
                    <a:gd name="connsiteY7" fmla="*/ 0 h 357190"/>
                    <a:gd name="connsiteX0" fmla="*/ 0 w 3143272"/>
                    <a:gd name="connsiteY0" fmla="*/ 0 h 357190"/>
                    <a:gd name="connsiteX1" fmla="*/ 3143272 w 3143272"/>
                    <a:gd name="connsiteY1" fmla="*/ 0 h 357190"/>
                    <a:gd name="connsiteX2" fmla="*/ 2928958 w 3143272"/>
                    <a:gd name="connsiteY2" fmla="*/ 357190 h 357190"/>
                    <a:gd name="connsiteX3" fmla="*/ 2428892 w 3143272"/>
                    <a:gd name="connsiteY3" fmla="*/ 357190 h 357190"/>
                    <a:gd name="connsiteX4" fmla="*/ 0 w 3143272"/>
                    <a:gd name="connsiteY4" fmla="*/ 357190 h 357190"/>
                    <a:gd name="connsiteX5" fmla="*/ 0 w 3143272"/>
                    <a:gd name="connsiteY5" fmla="*/ 0 h 357190"/>
                    <a:gd name="connsiteX6" fmla="*/ 0 w 3143272"/>
                    <a:gd name="connsiteY6" fmla="*/ 0 h 357190"/>
                    <a:gd name="connsiteX7" fmla="*/ 0 w 3143272"/>
                    <a:gd name="connsiteY7" fmla="*/ 0 h 357190"/>
                    <a:gd name="connsiteX0" fmla="*/ 0 w 2928958"/>
                    <a:gd name="connsiteY0" fmla="*/ 0 h 357190"/>
                    <a:gd name="connsiteX1" fmla="*/ 2733280 w 2928958"/>
                    <a:gd name="connsiteY1" fmla="*/ 0 h 357190"/>
                    <a:gd name="connsiteX2" fmla="*/ 2928958 w 2928958"/>
                    <a:gd name="connsiteY2" fmla="*/ 357190 h 357190"/>
                    <a:gd name="connsiteX3" fmla="*/ 2428892 w 2928958"/>
                    <a:gd name="connsiteY3" fmla="*/ 357190 h 357190"/>
                    <a:gd name="connsiteX4" fmla="*/ 0 w 2928958"/>
                    <a:gd name="connsiteY4" fmla="*/ 357190 h 357190"/>
                    <a:gd name="connsiteX5" fmla="*/ 0 w 2928958"/>
                    <a:gd name="connsiteY5" fmla="*/ 0 h 357190"/>
                    <a:gd name="connsiteX6" fmla="*/ 0 w 2928958"/>
                    <a:gd name="connsiteY6" fmla="*/ 0 h 357190"/>
                    <a:gd name="connsiteX7" fmla="*/ 0 w 2928958"/>
                    <a:gd name="connsiteY7" fmla="*/ 0 h 357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28958" h="357190">
                      <a:moveTo>
                        <a:pt x="0" y="0"/>
                      </a:moveTo>
                      <a:lnTo>
                        <a:pt x="2733280" y="0"/>
                      </a:lnTo>
                      <a:lnTo>
                        <a:pt x="2928958" y="357190"/>
                      </a:lnTo>
                      <a:lnTo>
                        <a:pt x="2428892" y="357190"/>
                      </a:lnTo>
                      <a:lnTo>
                        <a:pt x="0" y="35719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4348" tIns="47174" rIns="94348" bIns="47174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30000"/>
                    </a:spcBef>
                  </a:pPr>
                  <a:endParaRPr lang="ru-RU" smtClean="0">
                    <a:solidFill>
                      <a:srgbClr val="080808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 bwMode="auto">
                <a:xfrm>
                  <a:off x="-32" y="1071546"/>
                  <a:ext cx="1785950" cy="285752"/>
                </a:xfrm>
                <a:custGeom>
                  <a:avLst/>
                  <a:gdLst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178595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285752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285752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321867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143272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350046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143272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207170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500462"/>
                    <a:gd name="connsiteY0" fmla="*/ 0 h 357190"/>
                    <a:gd name="connsiteX1" fmla="*/ 3143272 w 3500462"/>
                    <a:gd name="connsiteY1" fmla="*/ 0 h 357190"/>
                    <a:gd name="connsiteX2" fmla="*/ 3500462 w 3500462"/>
                    <a:gd name="connsiteY2" fmla="*/ 357190 h 357190"/>
                    <a:gd name="connsiteX3" fmla="*/ 2428892 w 3500462"/>
                    <a:gd name="connsiteY3" fmla="*/ 357190 h 357190"/>
                    <a:gd name="connsiteX4" fmla="*/ 0 w 3500462"/>
                    <a:gd name="connsiteY4" fmla="*/ 357190 h 357190"/>
                    <a:gd name="connsiteX5" fmla="*/ 0 w 3500462"/>
                    <a:gd name="connsiteY5" fmla="*/ 0 h 357190"/>
                    <a:gd name="connsiteX6" fmla="*/ 0 w 3500462"/>
                    <a:gd name="connsiteY6" fmla="*/ 0 h 357190"/>
                    <a:gd name="connsiteX7" fmla="*/ 0 w 3500462"/>
                    <a:gd name="connsiteY7" fmla="*/ 0 h 357190"/>
                    <a:gd name="connsiteX0" fmla="*/ 0 w 3357586"/>
                    <a:gd name="connsiteY0" fmla="*/ 0 h 357190"/>
                    <a:gd name="connsiteX1" fmla="*/ 3143272 w 3357586"/>
                    <a:gd name="connsiteY1" fmla="*/ 0 h 357190"/>
                    <a:gd name="connsiteX2" fmla="*/ 3357586 w 3357586"/>
                    <a:gd name="connsiteY2" fmla="*/ 357190 h 357190"/>
                    <a:gd name="connsiteX3" fmla="*/ 2428892 w 3357586"/>
                    <a:gd name="connsiteY3" fmla="*/ 357190 h 357190"/>
                    <a:gd name="connsiteX4" fmla="*/ 0 w 3357586"/>
                    <a:gd name="connsiteY4" fmla="*/ 357190 h 357190"/>
                    <a:gd name="connsiteX5" fmla="*/ 0 w 3357586"/>
                    <a:gd name="connsiteY5" fmla="*/ 0 h 357190"/>
                    <a:gd name="connsiteX6" fmla="*/ 0 w 3357586"/>
                    <a:gd name="connsiteY6" fmla="*/ 0 h 357190"/>
                    <a:gd name="connsiteX7" fmla="*/ 0 w 3357586"/>
                    <a:gd name="connsiteY7" fmla="*/ 0 h 357190"/>
                    <a:gd name="connsiteX0" fmla="*/ 0 w 3143272"/>
                    <a:gd name="connsiteY0" fmla="*/ 0 h 357190"/>
                    <a:gd name="connsiteX1" fmla="*/ 3143272 w 3143272"/>
                    <a:gd name="connsiteY1" fmla="*/ 0 h 357190"/>
                    <a:gd name="connsiteX2" fmla="*/ 3000396 w 3143272"/>
                    <a:gd name="connsiteY2" fmla="*/ 357190 h 357190"/>
                    <a:gd name="connsiteX3" fmla="*/ 2428892 w 3143272"/>
                    <a:gd name="connsiteY3" fmla="*/ 357190 h 357190"/>
                    <a:gd name="connsiteX4" fmla="*/ 0 w 3143272"/>
                    <a:gd name="connsiteY4" fmla="*/ 357190 h 357190"/>
                    <a:gd name="connsiteX5" fmla="*/ 0 w 3143272"/>
                    <a:gd name="connsiteY5" fmla="*/ 0 h 357190"/>
                    <a:gd name="connsiteX6" fmla="*/ 0 w 3143272"/>
                    <a:gd name="connsiteY6" fmla="*/ 0 h 357190"/>
                    <a:gd name="connsiteX7" fmla="*/ 0 w 3143272"/>
                    <a:gd name="connsiteY7" fmla="*/ 0 h 357190"/>
                    <a:gd name="connsiteX0" fmla="*/ 0 w 3143272"/>
                    <a:gd name="connsiteY0" fmla="*/ 0 h 357190"/>
                    <a:gd name="connsiteX1" fmla="*/ 3143272 w 3143272"/>
                    <a:gd name="connsiteY1" fmla="*/ 0 h 357190"/>
                    <a:gd name="connsiteX2" fmla="*/ 2786082 w 3143272"/>
                    <a:gd name="connsiteY2" fmla="*/ 357190 h 357190"/>
                    <a:gd name="connsiteX3" fmla="*/ 2428892 w 3143272"/>
                    <a:gd name="connsiteY3" fmla="*/ 357190 h 357190"/>
                    <a:gd name="connsiteX4" fmla="*/ 0 w 3143272"/>
                    <a:gd name="connsiteY4" fmla="*/ 357190 h 357190"/>
                    <a:gd name="connsiteX5" fmla="*/ 0 w 3143272"/>
                    <a:gd name="connsiteY5" fmla="*/ 0 h 357190"/>
                    <a:gd name="connsiteX6" fmla="*/ 0 w 3143272"/>
                    <a:gd name="connsiteY6" fmla="*/ 0 h 357190"/>
                    <a:gd name="connsiteX7" fmla="*/ 0 w 3143272"/>
                    <a:gd name="connsiteY7" fmla="*/ 0 h 357190"/>
                    <a:gd name="connsiteX0" fmla="*/ 0 w 3143272"/>
                    <a:gd name="connsiteY0" fmla="*/ 0 h 357190"/>
                    <a:gd name="connsiteX1" fmla="*/ 3143272 w 3143272"/>
                    <a:gd name="connsiteY1" fmla="*/ 0 h 357190"/>
                    <a:gd name="connsiteX2" fmla="*/ 2928958 w 3143272"/>
                    <a:gd name="connsiteY2" fmla="*/ 357190 h 357190"/>
                    <a:gd name="connsiteX3" fmla="*/ 2428892 w 3143272"/>
                    <a:gd name="connsiteY3" fmla="*/ 357190 h 357190"/>
                    <a:gd name="connsiteX4" fmla="*/ 0 w 3143272"/>
                    <a:gd name="connsiteY4" fmla="*/ 357190 h 357190"/>
                    <a:gd name="connsiteX5" fmla="*/ 0 w 3143272"/>
                    <a:gd name="connsiteY5" fmla="*/ 0 h 357190"/>
                    <a:gd name="connsiteX6" fmla="*/ 0 w 3143272"/>
                    <a:gd name="connsiteY6" fmla="*/ 0 h 357190"/>
                    <a:gd name="connsiteX7" fmla="*/ 0 w 3143272"/>
                    <a:gd name="connsiteY7" fmla="*/ 0 h 357190"/>
                    <a:gd name="connsiteX0" fmla="*/ 0 w 2928958"/>
                    <a:gd name="connsiteY0" fmla="*/ 0 h 357190"/>
                    <a:gd name="connsiteX1" fmla="*/ 2733280 w 2928958"/>
                    <a:gd name="connsiteY1" fmla="*/ 0 h 357190"/>
                    <a:gd name="connsiteX2" fmla="*/ 2928958 w 2928958"/>
                    <a:gd name="connsiteY2" fmla="*/ 357190 h 357190"/>
                    <a:gd name="connsiteX3" fmla="*/ 2428892 w 2928958"/>
                    <a:gd name="connsiteY3" fmla="*/ 357190 h 357190"/>
                    <a:gd name="connsiteX4" fmla="*/ 0 w 2928958"/>
                    <a:gd name="connsiteY4" fmla="*/ 357190 h 357190"/>
                    <a:gd name="connsiteX5" fmla="*/ 0 w 2928958"/>
                    <a:gd name="connsiteY5" fmla="*/ 0 h 357190"/>
                    <a:gd name="connsiteX6" fmla="*/ 0 w 2928958"/>
                    <a:gd name="connsiteY6" fmla="*/ 0 h 357190"/>
                    <a:gd name="connsiteX7" fmla="*/ 0 w 2928958"/>
                    <a:gd name="connsiteY7" fmla="*/ 0 h 357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28958" h="357190">
                      <a:moveTo>
                        <a:pt x="0" y="0"/>
                      </a:moveTo>
                      <a:lnTo>
                        <a:pt x="2733280" y="0"/>
                      </a:lnTo>
                      <a:lnTo>
                        <a:pt x="2928958" y="357190"/>
                      </a:lnTo>
                      <a:lnTo>
                        <a:pt x="2428892" y="357190"/>
                      </a:lnTo>
                      <a:lnTo>
                        <a:pt x="0" y="35719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4348" tIns="47174" rIns="94348" bIns="47174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30000"/>
                    </a:spcBef>
                  </a:pPr>
                  <a:endParaRPr lang="ru-RU" smtClean="0">
                    <a:solidFill>
                      <a:srgbClr val="080808"/>
                    </a:solidFill>
                    <a:latin typeface="Times New Roman" pitchFamily="18" charset="0"/>
                  </a:endParaRPr>
                </a:p>
              </p:txBody>
            </p:sp>
          </p:grpSp>
          <p:cxnSp>
            <p:nvCxnSpPr>
              <p:cNvPr id="20" name="Прямая соединительная линия 19"/>
              <p:cNvCxnSpPr/>
              <p:nvPr/>
            </p:nvCxnSpPr>
            <p:spPr bwMode="auto">
              <a:xfrm>
                <a:off x="1774013" y="1347154"/>
                <a:ext cx="7362000" cy="0"/>
              </a:xfrm>
              <a:prstGeom prst="line">
                <a:avLst/>
              </a:prstGeom>
              <a:ln w="15875"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8" name="Picture 12" descr="G:\work\ДСМИ\11общие материалы\Герб округа copy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28628" y="86696"/>
              <a:ext cx="628309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785951" y="284892"/>
            <a:ext cx="681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Итоги социально-экономического развития</a:t>
            </a:r>
          </a:p>
          <a:p>
            <a:pPr algn="r"/>
            <a:r>
              <a:rPr lang="ru-RU" sz="9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Ханты-Мансийского автономного округа - Югры за 2015 год</a:t>
            </a:r>
            <a:endParaRPr lang="ru-RU" sz="9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58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5" r:id="rId1"/>
    <p:sldLayoutId id="2147485506" r:id="rId2"/>
    <p:sldLayoutId id="2147485507" r:id="rId3"/>
    <p:sldLayoutId id="2147485508" r:id="rId4"/>
    <p:sldLayoutId id="2147485509" r:id="rId5"/>
    <p:sldLayoutId id="2147485510" r:id="rId6"/>
    <p:sldLayoutId id="2147485511" r:id="rId7"/>
    <p:sldLayoutId id="2147485512" r:id="rId8"/>
    <p:sldLayoutId id="2147485513" r:id="rId9"/>
    <p:sldLayoutId id="2147485514" r:id="rId10"/>
    <p:sldLayoutId id="2147485515" r:id="rId11"/>
    <p:sldLayoutId id="2147485516" r:id="rId12"/>
    <p:sldLayoutId id="2147485517" r:id="rId13"/>
    <p:sldLayoutId id="2147485518" r:id="rId14"/>
    <p:sldLayoutId id="2147485519" r:id="rId15"/>
    <p:sldLayoutId id="2147485520" r:id="rId16"/>
    <p:sldLayoutId id="2147485521" r:id="rId17"/>
  </p:sldLayoutIdLst>
  <p:transition spd="slow" advClick="0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si.ru/upload/iblock/be1/Prezentazia_final.pdf" TargetMode="External"/><Relationship Id="rId2" Type="http://schemas.openxmlformats.org/officeDocument/2006/relationships/hyperlink" Target="http://economy.gov.ru/wps/wcm/connect/economylib4/mer/about/structure/depinvest/2015061001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vid1.rian.ru/ig/ratings/life_2014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7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64" y="6509587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март 2016 г.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11" descr="Инвестиционный счет «Эксклюзивный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59832" y="4149080"/>
            <a:ext cx="2913157" cy="1913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"/>
          <p:cNvGrpSpPr/>
          <p:nvPr/>
        </p:nvGrpSpPr>
        <p:grpSpPr>
          <a:xfrm>
            <a:off x="1095478" y="6308716"/>
            <a:ext cx="6500858" cy="72611"/>
            <a:chOff x="1403649" y="6308716"/>
            <a:chExt cx="6500858" cy="72611"/>
          </a:xfrm>
        </p:grpSpPr>
        <p:sp>
          <p:nvSpPr>
            <p:cNvPr id="8" name="Line 18"/>
            <p:cNvSpPr>
              <a:spLocks noChangeShapeType="1"/>
            </p:cNvSpPr>
            <p:nvPr/>
          </p:nvSpPr>
          <p:spPr bwMode="auto">
            <a:xfrm rot="10800000" flipV="1">
              <a:off x="1403649" y="6308716"/>
              <a:ext cx="6500161" cy="34"/>
            </a:xfrm>
            <a:prstGeom prst="line">
              <a:avLst/>
            </a:prstGeom>
            <a:noFill/>
            <a:ln w="31750" cap="rnd" cmpd="sng">
              <a:gradFill>
                <a:gsLst>
                  <a:gs pos="0">
                    <a:schemeClr val="accent3">
                      <a:lumMod val="75000"/>
                    </a:schemeClr>
                  </a:gs>
                  <a:gs pos="55000">
                    <a:srgbClr val="13A154">
                      <a:alpha val="60000"/>
                    </a:srgbClr>
                  </a:gs>
                  <a:gs pos="30000">
                    <a:srgbClr val="009A46"/>
                  </a:gs>
                  <a:gs pos="83000">
                    <a:srgbClr val="FFFFFF">
                      <a:alpha val="0"/>
                    </a:srgbClr>
                  </a:gs>
                </a:gsLst>
                <a:lin ang="0" scaled="0"/>
              </a:gra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ru-RU" sz="1800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rot="10800000" flipV="1">
              <a:off x="1404346" y="6381293"/>
              <a:ext cx="6500161" cy="34"/>
            </a:xfrm>
            <a:prstGeom prst="line">
              <a:avLst/>
            </a:prstGeom>
            <a:noFill/>
            <a:ln w="31750" cap="rnd" cmpd="sng">
              <a:gradFill>
                <a:gsLst>
                  <a:gs pos="0">
                    <a:schemeClr val="tx2">
                      <a:lumMod val="50000"/>
                    </a:schemeClr>
                  </a:gs>
                  <a:gs pos="50000">
                    <a:schemeClr val="tx2">
                      <a:lumMod val="75000"/>
                    </a:schemeClr>
                  </a:gs>
                  <a:gs pos="83000">
                    <a:schemeClr val="bg1">
                      <a:alpha val="0"/>
                    </a:schemeClr>
                  </a:gs>
                </a:gsLst>
                <a:lin ang="0" scaled="0"/>
              </a:gra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0" lang="ru-RU" sz="180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0" y="1844824"/>
            <a:ext cx="914400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43000">
                      <a:schemeClr val="tx2">
                        <a:lumMod val="60000"/>
                        <a:lumOff val="40000"/>
                      </a:schemeClr>
                    </a:gs>
                    <a:gs pos="4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latin typeface="+mn-lt"/>
                <a:cs typeface="Arial" pitchFamily="34" charset="0"/>
              </a:rPr>
              <a:t>Итоги </a:t>
            </a:r>
          </a:p>
          <a:p>
            <a:pPr algn="ctr">
              <a:defRPr/>
            </a:pPr>
            <a:r>
              <a:rPr lang="ru-RU" sz="28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43000">
                      <a:schemeClr val="tx2">
                        <a:lumMod val="60000"/>
                        <a:lumOff val="40000"/>
                      </a:schemeClr>
                    </a:gs>
                    <a:gs pos="4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latin typeface="+mn-lt"/>
                <a:cs typeface="Arial" pitchFamily="34" charset="0"/>
              </a:rPr>
              <a:t>социально-экономического развития</a:t>
            </a:r>
          </a:p>
          <a:p>
            <a:pPr algn="ctr">
              <a:defRPr/>
            </a:pPr>
            <a:r>
              <a:rPr lang="ru-RU" sz="28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43000">
                      <a:schemeClr val="tx2">
                        <a:lumMod val="60000"/>
                        <a:lumOff val="40000"/>
                      </a:schemeClr>
                    </a:gs>
                    <a:gs pos="4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latin typeface="+mn-lt"/>
                <a:cs typeface="Arial" pitchFamily="34" charset="0"/>
              </a:rPr>
              <a:t>Ханты-Мансийского автономного округа – Югры  </a:t>
            </a:r>
          </a:p>
          <a:p>
            <a:pPr algn="ctr">
              <a:defRPr/>
            </a:pPr>
            <a:r>
              <a:rPr lang="ru-RU" sz="2800" b="1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tx2">
                        <a:lumMod val="50000"/>
                      </a:schemeClr>
                    </a:gs>
                    <a:gs pos="43000">
                      <a:schemeClr val="tx2">
                        <a:lumMod val="60000"/>
                        <a:lumOff val="40000"/>
                      </a:schemeClr>
                    </a:gs>
                    <a:gs pos="48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latin typeface="+mn-lt"/>
              </a:rPr>
              <a:t>за 2015 год</a:t>
            </a:r>
          </a:p>
          <a:p>
            <a:pPr algn="ctr">
              <a:defRPr/>
            </a:pP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789172"/>
            <a:ext cx="9144001" cy="89501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r>
              <a:rPr lang="ru-RU" sz="1400" b="1" i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РЕЙТИНГ МИНИСТЕРСТВА ЭКОНОМИЧЕСКОГО РАЗВИТИЯ РФ </a:t>
            </a:r>
          </a:p>
          <a:p>
            <a:pPr algn="ctr"/>
            <a:r>
              <a:rPr lang="ru-RU" sz="1400" b="1" i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по оценке эффективности деятельности глав субъектов РФ по созданию благоприятных условий ведения предпринимательской деятельности по итогам 2014 года* </a:t>
            </a:r>
            <a:endParaRPr lang="ru-RU" sz="1400" b="1" i="1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32942" y="1860227"/>
            <a:ext cx="7855482" cy="1424757"/>
            <a:chOff x="244910" y="1144127"/>
            <a:chExt cx="7855482" cy="1424757"/>
          </a:xfrm>
        </p:grpSpPr>
        <p:sp>
          <p:nvSpPr>
            <p:cNvPr id="4" name="AutoShape 76"/>
            <p:cNvSpPr>
              <a:spLocks noChangeArrowheads="1"/>
            </p:cNvSpPr>
            <p:nvPr/>
          </p:nvSpPr>
          <p:spPr bwMode="auto">
            <a:xfrm>
              <a:off x="535168" y="1285223"/>
              <a:ext cx="7565224" cy="1283661"/>
            </a:xfrm>
            <a:prstGeom prst="roundRect">
              <a:avLst>
                <a:gd name="adj" fmla="val 7740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 lIns="80138" tIns="40069" rIns="80138" bIns="40069" anchor="ctr">
              <a:spAutoFit/>
            </a:bodyPr>
            <a:lstStyle/>
            <a:p>
              <a:pPr algn="ctr" defTabSz="360000"/>
              <a:r>
                <a:rPr lang="ru-RU" sz="1100" b="1" dirty="0" smtClean="0">
                  <a:solidFill>
                    <a:srgbClr val="0000FF">
                      <a:lumMod val="50000"/>
                    </a:srgbClr>
                  </a:solidFill>
                  <a:latin typeface="Arial"/>
                  <a:cs typeface="Times New Roman" pitchFamily="18" charset="0"/>
                </a:rPr>
                <a:t>	         </a:t>
              </a:r>
              <a:r>
                <a:rPr lang="ru-RU" sz="1050" b="1" dirty="0" smtClean="0">
                  <a:solidFill>
                    <a:srgbClr val="0000FF">
                      <a:lumMod val="50000"/>
                    </a:srgbClr>
                  </a:solidFill>
                  <a:latin typeface="Arial"/>
                  <a:cs typeface="Times New Roman" pitchFamily="18" charset="0"/>
                </a:rPr>
                <a:t>Рейтинг глав регионов по развитию инвестиционной среды </a:t>
              </a:r>
            </a:p>
            <a:p>
              <a:pPr algn="ctr" defTabSz="360000"/>
              <a:endParaRPr lang="ru-RU" sz="1050" dirty="0" smtClean="0">
                <a:solidFill>
                  <a:srgbClr val="0000FF">
                    <a:lumMod val="50000"/>
                  </a:srgbClr>
                </a:solidFill>
                <a:latin typeface="Arial"/>
              </a:endParaRPr>
            </a:p>
            <a:p>
              <a:pPr marL="1428750" lvl="4" indent="-57150" defTabSz="48895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ru-RU" sz="1050" dirty="0">
                  <a:solidFill>
                    <a:srgbClr val="0000FF">
                      <a:lumMod val="50000"/>
                    </a:srgbClr>
                  </a:solidFill>
                  <a:latin typeface="Arial"/>
                </a:rPr>
                <a:t> 1 </a:t>
              </a:r>
              <a:r>
                <a:rPr lang="ru-RU" sz="1050" dirty="0" smtClean="0">
                  <a:solidFill>
                    <a:srgbClr val="0000FF">
                      <a:lumMod val="50000"/>
                    </a:srgbClr>
                  </a:solidFill>
                  <a:latin typeface="Arial"/>
                </a:rPr>
                <a:t>Тюменская область</a:t>
              </a:r>
              <a:endParaRPr lang="ru-RU" sz="1050" dirty="0">
                <a:solidFill>
                  <a:srgbClr val="0000FF">
                    <a:lumMod val="50000"/>
                  </a:srgbClr>
                </a:solidFill>
                <a:latin typeface="Arial"/>
              </a:endParaRPr>
            </a:p>
            <a:p>
              <a:pPr marL="1428750" lvl="4" indent="-57150" defTabSz="48895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ru-RU" sz="1050" b="1" dirty="0">
                  <a:solidFill>
                    <a:srgbClr val="FF0000"/>
                  </a:solidFill>
                  <a:latin typeface="Arial"/>
                </a:rPr>
                <a:t> </a:t>
              </a:r>
              <a:r>
                <a:rPr lang="ru-RU" sz="1050" b="1" dirty="0" smtClean="0">
                  <a:solidFill>
                    <a:srgbClr val="FF0000"/>
                  </a:solidFill>
                  <a:latin typeface="Arial"/>
                </a:rPr>
                <a:t>2 </a:t>
              </a:r>
              <a:r>
                <a:rPr lang="ru-RU" sz="1050" b="1" dirty="0">
                  <a:solidFill>
                    <a:srgbClr val="FF0000"/>
                  </a:solidFill>
                  <a:latin typeface="Arial"/>
                </a:rPr>
                <a:t>Ханты-Мансийский автономный округ – Югра</a:t>
              </a:r>
              <a:r>
                <a:rPr lang="ru-RU" sz="1050" b="1" dirty="0" smtClean="0">
                  <a:solidFill>
                    <a:srgbClr val="FF0000"/>
                  </a:solidFill>
                  <a:latin typeface="Arial"/>
                </a:rPr>
                <a:t> </a:t>
              </a:r>
            </a:p>
            <a:p>
              <a:pPr marL="1428750" lvl="4" indent="-57150" defTabSz="48895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ru-RU" sz="1050" dirty="0" smtClean="0">
                  <a:solidFill>
                    <a:srgbClr val="0000FF">
                      <a:lumMod val="50000"/>
                    </a:srgbClr>
                  </a:solidFill>
                  <a:latin typeface="Arial"/>
                </a:rPr>
                <a:t> 3 Ямало-Ненецкий </a:t>
              </a:r>
              <a:r>
                <a:rPr lang="ru-RU" sz="1050" dirty="0">
                  <a:solidFill>
                    <a:srgbClr val="0000FF">
                      <a:lumMod val="50000"/>
                    </a:srgbClr>
                  </a:solidFill>
                  <a:latin typeface="Arial"/>
                </a:rPr>
                <a:t>автономный </a:t>
              </a:r>
              <a:r>
                <a:rPr lang="ru-RU" sz="1050" dirty="0" smtClean="0">
                  <a:solidFill>
                    <a:srgbClr val="0000FF">
                      <a:lumMod val="50000"/>
                    </a:srgbClr>
                  </a:solidFill>
                  <a:latin typeface="Arial"/>
                </a:rPr>
                <a:t>округ  </a:t>
              </a:r>
            </a:p>
            <a:p>
              <a:pPr marL="1428750" lvl="4" indent="-57150" defTabSz="48895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ru-RU" sz="1050" dirty="0" smtClean="0">
                  <a:solidFill>
                    <a:srgbClr val="0000FF">
                      <a:lumMod val="50000"/>
                    </a:srgbClr>
                  </a:solidFill>
                  <a:latin typeface="Arial"/>
                </a:rPr>
                <a:t> </a:t>
              </a:r>
              <a:r>
                <a:rPr lang="ru-RU" sz="1050" dirty="0">
                  <a:solidFill>
                    <a:srgbClr val="0000FF">
                      <a:lumMod val="50000"/>
                    </a:srgbClr>
                  </a:solidFill>
                  <a:latin typeface="Arial"/>
                </a:rPr>
                <a:t>4 </a:t>
              </a:r>
              <a:r>
                <a:rPr lang="ru-RU" sz="1050" dirty="0" smtClean="0">
                  <a:solidFill>
                    <a:srgbClr val="0000FF">
                      <a:lumMod val="50000"/>
                    </a:srgbClr>
                  </a:solidFill>
                  <a:latin typeface="Arial"/>
                </a:rPr>
                <a:t>Магаданская область</a:t>
              </a:r>
              <a:endParaRPr lang="ru-RU" sz="1050" dirty="0">
                <a:solidFill>
                  <a:srgbClr val="0000FF">
                    <a:lumMod val="50000"/>
                  </a:srgbClr>
                </a:solidFill>
                <a:latin typeface="Arial"/>
              </a:endParaRPr>
            </a:p>
            <a:p>
              <a:pPr marL="1428750" lvl="4" indent="-57150" defTabSz="48895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ru-RU" sz="1050" dirty="0">
                  <a:solidFill>
                    <a:srgbClr val="0000FF">
                      <a:lumMod val="50000"/>
                    </a:srgbClr>
                  </a:solidFill>
                  <a:latin typeface="Arial"/>
                </a:rPr>
                <a:t> 5 </a:t>
              </a:r>
              <a:r>
                <a:rPr lang="ru-RU" sz="1050" dirty="0" err="1" smtClean="0">
                  <a:solidFill>
                    <a:srgbClr val="0000FF">
                      <a:lumMod val="50000"/>
                    </a:srgbClr>
                  </a:solidFill>
                  <a:latin typeface="Arial"/>
                </a:rPr>
                <a:t>г.Москва</a:t>
              </a:r>
              <a:endParaRPr lang="ru-RU" sz="1050" b="1" dirty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44910" y="1144127"/>
              <a:ext cx="510666" cy="397221"/>
            </a:xfrm>
            <a:custGeom>
              <a:avLst/>
              <a:gdLst>
                <a:gd name="connsiteX0" fmla="*/ 0 w 6858047"/>
                <a:gd name="connsiteY0" fmla="*/ 121620 h 1216204"/>
                <a:gd name="connsiteX1" fmla="*/ 35622 w 6858047"/>
                <a:gd name="connsiteY1" fmla="*/ 35622 h 1216204"/>
                <a:gd name="connsiteX2" fmla="*/ 121620 w 6858047"/>
                <a:gd name="connsiteY2" fmla="*/ 0 h 1216204"/>
                <a:gd name="connsiteX3" fmla="*/ 6736427 w 6858047"/>
                <a:gd name="connsiteY3" fmla="*/ 0 h 1216204"/>
                <a:gd name="connsiteX4" fmla="*/ 6822425 w 6858047"/>
                <a:gd name="connsiteY4" fmla="*/ 35622 h 1216204"/>
                <a:gd name="connsiteX5" fmla="*/ 6858047 w 6858047"/>
                <a:gd name="connsiteY5" fmla="*/ 121620 h 1216204"/>
                <a:gd name="connsiteX6" fmla="*/ 6858047 w 6858047"/>
                <a:gd name="connsiteY6" fmla="*/ 1094584 h 1216204"/>
                <a:gd name="connsiteX7" fmla="*/ 6822425 w 6858047"/>
                <a:gd name="connsiteY7" fmla="*/ 1180582 h 1216204"/>
                <a:gd name="connsiteX8" fmla="*/ 6736427 w 6858047"/>
                <a:gd name="connsiteY8" fmla="*/ 1216204 h 1216204"/>
                <a:gd name="connsiteX9" fmla="*/ 121620 w 6858047"/>
                <a:gd name="connsiteY9" fmla="*/ 1216204 h 1216204"/>
                <a:gd name="connsiteX10" fmla="*/ 35622 w 6858047"/>
                <a:gd name="connsiteY10" fmla="*/ 1180582 h 1216204"/>
                <a:gd name="connsiteX11" fmla="*/ 0 w 6858047"/>
                <a:gd name="connsiteY11" fmla="*/ 1094584 h 1216204"/>
                <a:gd name="connsiteX12" fmla="*/ 0 w 6858047"/>
                <a:gd name="connsiteY12" fmla="*/ 121620 h 121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47" h="1216204">
                  <a:moveTo>
                    <a:pt x="0" y="121620"/>
                  </a:moveTo>
                  <a:cubicBezTo>
                    <a:pt x="0" y="89364"/>
                    <a:pt x="12814" y="58430"/>
                    <a:pt x="35622" y="35622"/>
                  </a:cubicBezTo>
                  <a:cubicBezTo>
                    <a:pt x="58430" y="12814"/>
                    <a:pt x="89365" y="0"/>
                    <a:pt x="121620" y="0"/>
                  </a:cubicBezTo>
                  <a:lnTo>
                    <a:pt x="6736427" y="0"/>
                  </a:lnTo>
                  <a:cubicBezTo>
                    <a:pt x="6768683" y="0"/>
                    <a:pt x="6799617" y="12814"/>
                    <a:pt x="6822425" y="35622"/>
                  </a:cubicBezTo>
                  <a:cubicBezTo>
                    <a:pt x="6845233" y="58430"/>
                    <a:pt x="6858047" y="89365"/>
                    <a:pt x="6858047" y="121620"/>
                  </a:cubicBezTo>
                  <a:lnTo>
                    <a:pt x="6858047" y="1094584"/>
                  </a:lnTo>
                  <a:cubicBezTo>
                    <a:pt x="6858047" y="1126840"/>
                    <a:pt x="6845233" y="1157774"/>
                    <a:pt x="6822425" y="1180582"/>
                  </a:cubicBezTo>
                  <a:cubicBezTo>
                    <a:pt x="6799617" y="1203390"/>
                    <a:pt x="6768682" y="1216204"/>
                    <a:pt x="6736427" y="1216204"/>
                  </a:cubicBezTo>
                  <a:lnTo>
                    <a:pt x="121620" y="1216204"/>
                  </a:lnTo>
                  <a:cubicBezTo>
                    <a:pt x="89364" y="1216204"/>
                    <a:pt x="58430" y="1203390"/>
                    <a:pt x="35622" y="1180582"/>
                  </a:cubicBezTo>
                  <a:cubicBezTo>
                    <a:pt x="12814" y="1157774"/>
                    <a:pt x="0" y="1126839"/>
                    <a:pt x="0" y="1094584"/>
                  </a:cubicBezTo>
                  <a:lnTo>
                    <a:pt x="0" y="121620"/>
                  </a:lnTo>
                  <a:close/>
                </a:path>
              </a:pathLst>
            </a:custGeom>
            <a:gradFill rotWithShape="0">
              <a:gsLst>
                <a:gs pos="0">
                  <a:srgbClr val="BF0000"/>
                </a:gs>
                <a:gs pos="50000">
                  <a:srgbClr val="FF6666"/>
                </a:gs>
                <a:gs pos="100000">
                  <a:srgbClr val="BF0000"/>
                </a:gs>
              </a:gsLst>
              <a:lin ang="0" scaled="0"/>
            </a:gradFill>
            <a:ln w="12700"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white"/>
                  </a:solidFill>
                </a:rPr>
                <a:t>2 </a:t>
              </a:r>
              <a:r>
                <a:rPr lang="ru-RU" sz="1000" b="1" dirty="0" smtClean="0">
                  <a:solidFill>
                    <a:prstClr val="white"/>
                  </a:solidFill>
                </a:rPr>
                <a:t>место</a:t>
              </a:r>
              <a:endParaRPr lang="ru-RU" sz="1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"/>
          <p:cNvSpPr txBox="1"/>
          <p:nvPr/>
        </p:nvSpPr>
        <p:spPr>
          <a:xfrm>
            <a:off x="251520" y="6453336"/>
            <a:ext cx="8712968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</a:rPr>
              <a:t>* Рейтинг Минэкономразвития России </a:t>
            </a:r>
            <a:r>
              <a:rPr lang="ru-RU" sz="900" u="sng" dirty="0" smtClean="0">
                <a:solidFill>
                  <a:srgbClr val="080808"/>
                </a:solidFill>
                <a:hlinkClick r:id="rId2"/>
              </a:rPr>
              <a:t> </a:t>
            </a:r>
            <a:r>
              <a:rPr lang="ru-RU" sz="900" u="sng" dirty="0">
                <a:solidFill>
                  <a:srgbClr val="080808"/>
                </a:solidFill>
                <a:hlinkClick r:id="rId2"/>
              </a:rPr>
              <a:t>http://</a:t>
            </a:r>
            <a:r>
              <a:rPr lang="ru-RU" sz="900" u="sng" dirty="0" smtClean="0">
                <a:solidFill>
                  <a:srgbClr val="080808"/>
                </a:solidFill>
                <a:hlinkClick r:id="rId2"/>
              </a:rPr>
              <a:t>economy.gov.ru/wps/wcm/connect/economylib4/mer/about/structure/depinvest/2015061001</a:t>
            </a:r>
            <a:endParaRPr lang="ru-RU" sz="900" u="sng" dirty="0" smtClean="0">
              <a:solidFill>
                <a:srgbClr val="080808"/>
              </a:solidFill>
            </a:endParaRPr>
          </a:p>
          <a:p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</a:rPr>
              <a:t>** Рейтинг </a:t>
            </a:r>
            <a:r>
              <a:rPr lang="en-US" sz="900" dirty="0">
                <a:solidFill>
                  <a:srgbClr val="0000FF">
                    <a:lumMod val="50000"/>
                  </a:srgbClr>
                </a:solidFill>
              </a:rPr>
              <a:t> </a:t>
            </a:r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</a:rPr>
              <a:t>Агентства стратегических инициатив  </a:t>
            </a:r>
            <a:r>
              <a:rPr lang="en-US" sz="900" dirty="0" smtClean="0">
                <a:solidFill>
                  <a:srgbClr val="0000FF">
                    <a:lumMod val="50000"/>
                  </a:srgbClr>
                </a:solidFill>
                <a:hlinkClick r:id="rId3"/>
              </a:rPr>
              <a:t>http</a:t>
            </a:r>
            <a:r>
              <a:rPr lang="en-US" sz="900" dirty="0">
                <a:solidFill>
                  <a:srgbClr val="0000FF">
                    <a:lumMod val="50000"/>
                  </a:srgbClr>
                </a:solidFill>
                <a:hlinkClick r:id="rId3"/>
              </a:rPr>
              <a:t>://</a:t>
            </a:r>
            <a:r>
              <a:rPr lang="en-US" sz="900" dirty="0" smtClean="0">
                <a:solidFill>
                  <a:srgbClr val="0000FF">
                    <a:lumMod val="50000"/>
                  </a:srgbClr>
                </a:solidFill>
                <a:hlinkClick r:id="rId3"/>
              </a:rPr>
              <a:t>asi.ru/upload/iblock/be1/Prezentazia_final.pdf</a:t>
            </a:r>
            <a:endParaRPr lang="ru-RU" sz="900" dirty="0" smtClean="0">
              <a:solidFill>
                <a:srgbClr val="0000FF">
                  <a:lumMod val="50000"/>
                </a:srgbClr>
              </a:solidFill>
            </a:endParaRPr>
          </a:p>
          <a:p>
            <a:endParaRPr lang="ru-RU" sz="900" dirty="0">
              <a:solidFill>
                <a:srgbClr val="0000FF">
                  <a:lumMod val="50000"/>
                </a:srgbClr>
              </a:solidFill>
            </a:endParaRPr>
          </a:p>
          <a:p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</a:rPr>
              <a:t> </a:t>
            </a:r>
          </a:p>
          <a:p>
            <a:endParaRPr lang="ru-RU" sz="900" dirty="0" smtClean="0">
              <a:solidFill>
                <a:srgbClr val="0000FF">
                  <a:lumMod val="50000"/>
                </a:srgbClr>
              </a:solidFill>
            </a:endParaRPr>
          </a:p>
          <a:p>
            <a:endParaRPr lang="ru-RU" sz="900" dirty="0">
              <a:solidFill>
                <a:srgbClr val="0000FF">
                  <a:lumMod val="50000"/>
                </a:srgb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-20144" y="3413181"/>
            <a:ext cx="9144001" cy="479587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>
              <a:defRPr/>
            </a:pPr>
            <a:r>
              <a:rPr lang="ru-RU" sz="1400" b="1" i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НАЦИОНАЛЬНЫЙ РЕЙТИНГ СОСТОЯНИЯ ИНВЕСТИЦИОННОГО КЛИМАТА В СУБЪЕКТАХ РФ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 по итогам 2014 года** </a:t>
            </a:r>
            <a:endParaRPr lang="ru-RU" sz="1400" b="1" i="1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grpSp>
        <p:nvGrpSpPr>
          <p:cNvPr id="13" name="Группа 30"/>
          <p:cNvGrpSpPr>
            <a:grpSpLocks/>
          </p:cNvGrpSpPr>
          <p:nvPr/>
        </p:nvGrpSpPr>
        <p:grpSpPr bwMode="auto">
          <a:xfrm>
            <a:off x="150813" y="4802192"/>
            <a:ext cx="5384800" cy="652463"/>
            <a:chOff x="323526" y="2475402"/>
            <a:chExt cx="7129496" cy="449409"/>
          </a:xfrm>
        </p:grpSpPr>
        <p:sp>
          <p:nvSpPr>
            <p:cNvPr id="14" name="Загнутый угол 13"/>
            <p:cNvSpPr/>
            <p:nvPr/>
          </p:nvSpPr>
          <p:spPr bwMode="auto">
            <a:xfrm>
              <a:off x="323526" y="2475402"/>
              <a:ext cx="3182210" cy="449409"/>
            </a:xfrm>
            <a:prstGeom prst="foldedCorner">
              <a:avLst>
                <a:gd name="adj" fmla="val 50000"/>
              </a:avLst>
            </a:prstGeom>
            <a:gradFill flip="none" rotWithShape="1">
              <a:gsLst>
                <a:gs pos="0">
                  <a:srgbClr val="BF0000"/>
                </a:gs>
                <a:gs pos="50000">
                  <a:srgbClr val="FF6666"/>
                </a:gs>
                <a:gs pos="100000">
                  <a:srgbClr val="BF0000"/>
                </a:gs>
              </a:gsLst>
              <a:lin ang="0" scaled="0"/>
              <a:tileRect/>
            </a:gra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36000" tIns="72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050" b="1" kern="0" dirty="0">
                <a:solidFill>
                  <a:prstClr val="white"/>
                </a:solidFill>
                <a:latin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1050" b="1" kern="0" dirty="0">
                  <a:solidFill>
                    <a:prstClr val="white"/>
                  </a:solidFill>
                  <a:latin typeface="Arial"/>
                </a:rPr>
                <a:t>Наименование показателя</a:t>
              </a:r>
            </a:p>
          </p:txBody>
        </p:sp>
        <p:sp>
          <p:nvSpPr>
            <p:cNvPr id="15" name="Загнутый угол 14"/>
            <p:cNvSpPr/>
            <p:nvPr/>
          </p:nvSpPr>
          <p:spPr bwMode="auto">
            <a:xfrm>
              <a:off x="3646560" y="2475402"/>
              <a:ext cx="1164428" cy="449409"/>
            </a:xfrm>
            <a:prstGeom prst="foldedCorner">
              <a:avLst>
                <a:gd name="adj" fmla="val 50000"/>
              </a:avLst>
            </a:prstGeom>
            <a:gradFill flip="none" rotWithShape="1">
              <a:gsLst>
                <a:gs pos="0">
                  <a:srgbClr val="BF0000"/>
                </a:gs>
                <a:gs pos="50000">
                  <a:srgbClr val="FF6666"/>
                </a:gs>
                <a:gs pos="100000">
                  <a:srgbClr val="BF0000"/>
                </a:gs>
              </a:gsLst>
              <a:lin ang="0" scaled="0"/>
              <a:tileRect/>
            </a:gra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36000" tIns="72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050" b="1" kern="0" dirty="0">
                <a:solidFill>
                  <a:prstClr val="white"/>
                </a:solidFill>
                <a:latin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b="1" dirty="0">
                  <a:solidFill>
                    <a:prstClr val="white"/>
                  </a:solidFill>
                  <a:latin typeface="Arial"/>
                </a:rPr>
                <a:t>2013 год</a:t>
              </a:r>
              <a:endParaRPr kumimoji="0" lang="ru-RU" sz="1050" b="1" kern="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6" name="Загнутый угол 15"/>
            <p:cNvSpPr/>
            <p:nvPr/>
          </p:nvSpPr>
          <p:spPr bwMode="auto">
            <a:xfrm>
              <a:off x="4934998" y="2475402"/>
              <a:ext cx="1078252" cy="449409"/>
            </a:xfrm>
            <a:prstGeom prst="foldedCorner">
              <a:avLst>
                <a:gd name="adj" fmla="val 50000"/>
              </a:avLst>
            </a:prstGeom>
            <a:gradFill flip="none" rotWithShape="1">
              <a:gsLst>
                <a:gs pos="0">
                  <a:srgbClr val="BF0000"/>
                </a:gs>
                <a:gs pos="50000">
                  <a:srgbClr val="FF6666"/>
                </a:gs>
                <a:gs pos="100000">
                  <a:srgbClr val="BF0000"/>
                </a:gs>
              </a:gsLst>
              <a:lin ang="0" scaled="0"/>
              <a:tileRect/>
            </a:gra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36000" tIns="21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1050" b="1" kern="0" dirty="0">
                  <a:solidFill>
                    <a:prstClr val="white"/>
                  </a:solidFill>
                  <a:latin typeface="Arial"/>
                </a:rPr>
                <a:t>2014 год</a:t>
              </a:r>
            </a:p>
          </p:txBody>
        </p:sp>
        <p:sp>
          <p:nvSpPr>
            <p:cNvPr id="17" name="Загнутый угол 16"/>
            <p:cNvSpPr/>
            <p:nvPr/>
          </p:nvSpPr>
          <p:spPr bwMode="auto">
            <a:xfrm>
              <a:off x="6156176" y="2475402"/>
              <a:ext cx="1296846" cy="448315"/>
            </a:xfrm>
            <a:prstGeom prst="foldedCorner">
              <a:avLst>
                <a:gd name="adj" fmla="val 50000"/>
              </a:avLst>
            </a:prstGeom>
            <a:gradFill flip="none" rotWithShape="1">
              <a:gsLst>
                <a:gs pos="0">
                  <a:srgbClr val="BF0000"/>
                </a:gs>
                <a:gs pos="50000">
                  <a:srgbClr val="FF6666"/>
                </a:gs>
                <a:gs pos="100000">
                  <a:srgbClr val="BF0000"/>
                </a:gs>
              </a:gsLst>
              <a:lin ang="0" scaled="0"/>
              <a:tileRect/>
            </a:gra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36000" tIns="72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050" b="1" kern="0" dirty="0">
                <a:solidFill>
                  <a:prstClr val="white"/>
                </a:solidFill>
                <a:latin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50" b="1" dirty="0">
                  <a:solidFill>
                    <a:prstClr val="white"/>
                  </a:solidFill>
                  <a:latin typeface="Arial"/>
                </a:rPr>
                <a:t>Лучшая практика</a:t>
              </a:r>
              <a:endParaRPr kumimoji="0" lang="ru-RU" sz="1050" b="1" kern="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8" name="AutoShape 76"/>
          <p:cNvSpPr>
            <a:spLocks noChangeArrowheads="1"/>
          </p:cNvSpPr>
          <p:nvPr/>
        </p:nvSpPr>
        <p:spPr bwMode="auto">
          <a:xfrm>
            <a:off x="150813" y="6093296"/>
            <a:ext cx="2403475" cy="375227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80138" tIns="40069" rIns="80138" bIns="40069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900" b="1" kern="0" dirty="0">
                <a:solidFill>
                  <a:srgbClr val="0000FF">
                    <a:lumMod val="50000"/>
                  </a:srgbClr>
                </a:solidFill>
                <a:latin typeface="Arial"/>
              </a:rPr>
              <a:t>Среднее время получения разрешений на </a:t>
            </a:r>
            <a:r>
              <a:rPr kumimoji="0" lang="ru-RU" sz="900" b="1" kern="0" dirty="0" err="1">
                <a:solidFill>
                  <a:srgbClr val="0000FF">
                    <a:lumMod val="50000"/>
                  </a:srgbClr>
                </a:solidFill>
                <a:latin typeface="Arial"/>
              </a:rPr>
              <a:t>строительство,дн</a:t>
            </a:r>
            <a:r>
              <a:rPr kumimoji="0" lang="ru-RU" sz="900" b="1" kern="0" dirty="0">
                <a:solidFill>
                  <a:srgbClr val="0000FF">
                    <a:lumMod val="50000"/>
                  </a:srgbClr>
                </a:solidFill>
                <a:latin typeface="Arial"/>
              </a:rPr>
              <a:t>.</a:t>
            </a:r>
          </a:p>
        </p:txBody>
      </p:sp>
      <p:sp>
        <p:nvSpPr>
          <p:cNvPr id="19" name="AutoShape 76"/>
          <p:cNvSpPr>
            <a:spLocks noChangeArrowheads="1"/>
          </p:cNvSpPr>
          <p:nvPr/>
        </p:nvSpPr>
        <p:spPr bwMode="auto">
          <a:xfrm>
            <a:off x="150813" y="5517232"/>
            <a:ext cx="2395537" cy="520424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80138" tIns="40069" rIns="80138" bIns="40069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900" b="1" kern="0" dirty="0">
                <a:solidFill>
                  <a:srgbClr val="0000FF">
                    <a:lumMod val="50000"/>
                  </a:srgbClr>
                </a:solidFill>
                <a:latin typeface="Arial"/>
              </a:rPr>
              <a:t>Среднее количество процедур для получения разрешения на строительство, шт. </a:t>
            </a:r>
          </a:p>
        </p:txBody>
      </p:sp>
      <p:sp>
        <p:nvSpPr>
          <p:cNvPr id="20" name="AutoShape 76"/>
          <p:cNvSpPr>
            <a:spLocks noChangeArrowheads="1"/>
          </p:cNvSpPr>
          <p:nvPr/>
        </p:nvSpPr>
        <p:spPr bwMode="auto">
          <a:xfrm>
            <a:off x="2643188" y="6134861"/>
            <a:ext cx="879475" cy="254230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80138" tIns="40069" rIns="80138" bIns="40069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050" b="1" kern="0" dirty="0">
                <a:solidFill>
                  <a:srgbClr val="0000FF">
                    <a:lumMod val="50000"/>
                  </a:srgbClr>
                </a:solidFill>
                <a:latin typeface="Arial"/>
              </a:rPr>
              <a:t>245</a:t>
            </a:r>
          </a:p>
        </p:txBody>
      </p:sp>
      <p:sp>
        <p:nvSpPr>
          <p:cNvPr id="21" name="AutoShape 76"/>
          <p:cNvSpPr>
            <a:spLocks noChangeArrowheads="1"/>
          </p:cNvSpPr>
          <p:nvPr/>
        </p:nvSpPr>
        <p:spPr bwMode="auto">
          <a:xfrm>
            <a:off x="2673350" y="5661248"/>
            <a:ext cx="879475" cy="254230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80138" tIns="40069" rIns="80138" bIns="40069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050" b="1" kern="0" dirty="0">
                <a:solidFill>
                  <a:srgbClr val="0000FF">
                    <a:lumMod val="50000"/>
                  </a:srgbClr>
                </a:solidFill>
                <a:latin typeface="Arial"/>
              </a:rPr>
              <a:t>21</a:t>
            </a:r>
          </a:p>
        </p:txBody>
      </p:sp>
      <p:sp>
        <p:nvSpPr>
          <p:cNvPr id="22" name="AutoShape 76"/>
          <p:cNvSpPr>
            <a:spLocks noChangeArrowheads="1"/>
          </p:cNvSpPr>
          <p:nvPr/>
        </p:nvSpPr>
        <p:spPr bwMode="auto">
          <a:xfrm>
            <a:off x="3633788" y="6130953"/>
            <a:ext cx="814387" cy="254230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80138" tIns="40069" rIns="80138" bIns="40069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050" b="1" kern="0" dirty="0">
                <a:solidFill>
                  <a:srgbClr val="0000FF">
                    <a:lumMod val="50000"/>
                  </a:srgbClr>
                </a:solidFill>
                <a:latin typeface="Arial"/>
              </a:rPr>
              <a:t>145,45</a:t>
            </a:r>
          </a:p>
        </p:txBody>
      </p:sp>
      <p:sp>
        <p:nvSpPr>
          <p:cNvPr id="23" name="AutoShape 76"/>
          <p:cNvSpPr>
            <a:spLocks noChangeArrowheads="1"/>
          </p:cNvSpPr>
          <p:nvPr/>
        </p:nvSpPr>
        <p:spPr bwMode="auto">
          <a:xfrm>
            <a:off x="3641725" y="5661248"/>
            <a:ext cx="798513" cy="254230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80138" tIns="40069" rIns="80138" bIns="40069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050" b="1" kern="0" dirty="0">
                <a:solidFill>
                  <a:srgbClr val="0000FF">
                    <a:lumMod val="50000"/>
                  </a:srgbClr>
                </a:solidFill>
                <a:latin typeface="Arial"/>
              </a:rPr>
              <a:t>12,52 </a:t>
            </a:r>
          </a:p>
        </p:txBody>
      </p:sp>
      <p:sp>
        <p:nvSpPr>
          <p:cNvPr id="24" name="AutoShape 76"/>
          <p:cNvSpPr>
            <a:spLocks noChangeArrowheads="1"/>
          </p:cNvSpPr>
          <p:nvPr/>
        </p:nvSpPr>
        <p:spPr bwMode="auto">
          <a:xfrm>
            <a:off x="4576763" y="6136884"/>
            <a:ext cx="958850" cy="254230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80138" tIns="40069" rIns="80138" bIns="40069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050" b="1" kern="0" dirty="0">
                <a:solidFill>
                  <a:srgbClr val="0000FF">
                    <a:lumMod val="50000"/>
                  </a:srgbClr>
                </a:solidFill>
                <a:latin typeface="Arial"/>
              </a:rPr>
              <a:t>79,16</a:t>
            </a:r>
          </a:p>
        </p:txBody>
      </p:sp>
      <p:sp>
        <p:nvSpPr>
          <p:cNvPr id="25" name="AutoShape 76"/>
          <p:cNvSpPr>
            <a:spLocks noChangeArrowheads="1"/>
          </p:cNvSpPr>
          <p:nvPr/>
        </p:nvSpPr>
        <p:spPr bwMode="auto">
          <a:xfrm>
            <a:off x="4576763" y="5661248"/>
            <a:ext cx="958850" cy="254230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80138" tIns="40069" rIns="80138" bIns="40069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050" b="1" kern="0" dirty="0">
                <a:solidFill>
                  <a:srgbClr val="0000FF">
                    <a:lumMod val="50000"/>
                  </a:srgbClr>
                </a:solidFill>
                <a:latin typeface="Arial"/>
              </a:rPr>
              <a:t>8,24</a:t>
            </a:r>
          </a:p>
        </p:txBody>
      </p:sp>
      <p:sp>
        <p:nvSpPr>
          <p:cNvPr id="26" name="AutoShape 76"/>
          <p:cNvSpPr>
            <a:spLocks noChangeArrowheads="1"/>
          </p:cNvSpPr>
          <p:nvPr/>
        </p:nvSpPr>
        <p:spPr bwMode="auto">
          <a:xfrm>
            <a:off x="87313" y="4167729"/>
            <a:ext cx="8929687" cy="407493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80138" tIns="40069" rIns="80138" bIns="40069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000" b="1" kern="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По итогам первого национального инвестиционного рейтинга Югра заняла 12 место в РФ и 1 место в Уральском Федеральном округе войдя в группу лучших регионов страны по поддержке </a:t>
            </a:r>
            <a:r>
              <a:rPr kumimoji="0" lang="ru-RU" sz="1000" b="1" kern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малого предпринимательства </a:t>
            </a:r>
            <a:endParaRPr kumimoji="0" lang="ru-RU" sz="1000" b="1" kern="0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10" name="Picture 2" descr="http://upprb.bashkortostan.ru/upload/iblock/4d7/%D0%90%D0%A1%D0%98%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53763"/>
            <a:ext cx="2675569" cy="129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b.mk.court.gov.ua/img/news/1864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48" y="2202523"/>
            <a:ext cx="1257388" cy="943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67066239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-1" y="836752"/>
            <a:ext cx="9144001" cy="36000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r>
              <a:rPr lang="ru-RU" sz="1400" b="1" i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АГРОПРОМЫШЛЕННЫЙ КОМПЛЕКС</a:t>
            </a:r>
            <a:endParaRPr lang="ru-RU" sz="1400" b="1" i="1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505943"/>
              </p:ext>
            </p:extLst>
          </p:nvPr>
        </p:nvGraphicFramePr>
        <p:xfrm>
          <a:off x="-1" y="3284984"/>
          <a:ext cx="4440061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4572000" y="3861048"/>
          <a:ext cx="4421838" cy="280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AutoShape 76"/>
          <p:cNvSpPr>
            <a:spLocks noChangeArrowheads="1"/>
          </p:cNvSpPr>
          <p:nvPr/>
        </p:nvSpPr>
        <p:spPr bwMode="auto">
          <a:xfrm>
            <a:off x="150087" y="1268760"/>
            <a:ext cx="4349905" cy="2177973"/>
          </a:xfrm>
          <a:prstGeom prst="roundRect">
            <a:avLst>
              <a:gd name="adj" fmla="val 7740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just" defTabSz="360000"/>
            <a:r>
              <a:rPr lang="ru-RU" sz="1100" b="1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	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В 2015 году объём государственной поддержки составил  1,6 млрд. рублей.</a:t>
            </a:r>
          </a:p>
          <a:p>
            <a:pPr algn="ctr"/>
            <a:r>
              <a:rPr lang="ru-RU" sz="1000" b="1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Итоги 2015 года: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 создано 20 новых крестьянских хозяйств;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 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создано 202 новых рабочих места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 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закуплена 81 голова </a:t>
            </a: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племенных 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животных;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 построено 9 животноводческих помещений на 400 голов свиней, 320 голов КРС, 600 голов птицы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 проведена модернизация свинарника на 100 голов, колбасного цеха мощностью 300 тонн продукции в 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год;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 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приобретено 44 единицы </a:t>
            </a: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сельскохозяйственной техники (тракторы, 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прицепы</a:t>
            </a: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, доильные 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установки, комбайны);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 приобретено 3 единицы холодильного оборудования.</a:t>
            </a:r>
          </a:p>
        </p:txBody>
      </p:sp>
      <p:graphicFrame>
        <p:nvGraphicFramePr>
          <p:cNvPr id="8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510627"/>
              </p:ext>
            </p:extLst>
          </p:nvPr>
        </p:nvGraphicFramePr>
        <p:xfrm>
          <a:off x="4283968" y="1196752"/>
          <a:ext cx="4586567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4860032" y="6597352"/>
            <a:ext cx="4686922" cy="2142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</a:rPr>
              <a:t>* Оценка </a:t>
            </a:r>
            <a:r>
              <a:rPr lang="ru-RU" sz="900" dirty="0" err="1" smtClean="0">
                <a:solidFill>
                  <a:srgbClr val="0000FF">
                    <a:lumMod val="50000"/>
                  </a:srgbClr>
                </a:solidFill>
              </a:rPr>
              <a:t>Депприродресурс</a:t>
            </a:r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</a:rPr>
              <a:t> и </a:t>
            </a:r>
            <a:r>
              <a:rPr lang="ru-RU" sz="900" dirty="0" err="1" smtClean="0">
                <a:solidFill>
                  <a:srgbClr val="0000FF">
                    <a:lumMod val="50000"/>
                  </a:srgbClr>
                </a:solidFill>
              </a:rPr>
              <a:t>несырьевого</a:t>
            </a:r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</a:rPr>
              <a:t> сектора экономики Югры</a:t>
            </a:r>
          </a:p>
          <a:p>
            <a:endParaRPr lang="ru-RU" sz="900" dirty="0" smtClean="0">
              <a:solidFill>
                <a:srgbClr val="0000FF">
                  <a:lumMod val="50000"/>
                </a:srgbClr>
              </a:solidFill>
            </a:endParaRPr>
          </a:p>
          <a:p>
            <a:endParaRPr lang="ru-RU" sz="900" dirty="0">
              <a:solidFill>
                <a:srgbClr val="0000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8952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>
            <a:spLocks noChangeArrowheads="1"/>
          </p:cNvSpPr>
          <p:nvPr/>
        </p:nvSpPr>
        <p:spPr bwMode="auto">
          <a:xfrm>
            <a:off x="5000625" y="3500239"/>
            <a:ext cx="4000500" cy="5048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defRPr/>
            </a:pPr>
            <a:r>
              <a:rPr kumimoji="0" lang="ru-RU" b="1" i="1" dirty="0">
                <a:solidFill>
                  <a:srgbClr val="0000FF">
                    <a:lumMod val="50000"/>
                  </a:srgbClr>
                </a:solidFill>
                <a:latin typeface="Arial"/>
              </a:rPr>
              <a:t>Объем средств, направленных на развитие малого и среднего предпринимательства</a:t>
            </a:r>
            <a:endParaRPr kumimoji="0" lang="ru-RU" b="1" i="1" dirty="0">
              <a:solidFill>
                <a:srgbClr val="0000FF">
                  <a:lumMod val="50000"/>
                </a:srgbClr>
              </a:solidFill>
              <a:latin typeface="Arial"/>
              <a:cs typeface="Times New Roman" pitchFamily="18" charset="0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/>
          </p:nvPr>
        </p:nvGraphicFramePr>
        <p:xfrm>
          <a:off x="1" y="827770"/>
          <a:ext cx="4571999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834604"/>
            <a:ext cx="9144000" cy="36000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 eaLnBrk="0" hangingPunct="0">
              <a:defRPr/>
            </a:pPr>
            <a:r>
              <a:rPr kumimoji="0" lang="ru-RU" sz="1400" b="1" i="1" kern="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МАЛЫЙ И СРЕДНИЙ БИЗНЕС</a:t>
            </a:r>
            <a:endParaRPr kumimoji="0" lang="ru-RU" sz="1400" b="1" i="1" kern="0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476128" y="6640882"/>
            <a:ext cx="2912296" cy="2142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</a:rPr>
              <a:t>* Указ Президента РФ №1199 от 21.08.2012</a:t>
            </a:r>
          </a:p>
          <a:p>
            <a:endParaRPr lang="ru-RU" sz="900" dirty="0" smtClean="0">
              <a:solidFill>
                <a:srgbClr val="0000FF">
                  <a:lumMod val="50000"/>
                </a:srgbClr>
              </a:solidFill>
            </a:endParaRPr>
          </a:p>
          <a:p>
            <a:endParaRPr lang="ru-RU" sz="900" dirty="0">
              <a:solidFill>
                <a:srgbClr val="0000FF">
                  <a:lumMod val="50000"/>
                </a:srgbClr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/>
          </p:nvPr>
        </p:nvGraphicFramePr>
        <p:xfrm>
          <a:off x="4500563" y="3861047"/>
          <a:ext cx="4643437" cy="2779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AutoShape 76"/>
          <p:cNvSpPr>
            <a:spLocks noChangeArrowheads="1"/>
          </p:cNvSpPr>
          <p:nvPr/>
        </p:nvSpPr>
        <p:spPr bwMode="auto">
          <a:xfrm>
            <a:off x="179512" y="4811069"/>
            <a:ext cx="4320480" cy="1858291"/>
          </a:xfrm>
          <a:prstGeom prst="roundRect">
            <a:avLst>
              <a:gd name="adj" fmla="val 7740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ctr" defTabSz="468000"/>
            <a:r>
              <a:rPr lang="ru-RU" sz="1100" b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По и</a:t>
            </a:r>
            <a:r>
              <a:rPr lang="ru-RU" sz="1000" b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тогам 2015 </a:t>
            </a:r>
            <a:r>
              <a:rPr lang="ru-RU" sz="1000" b="1" dirty="0">
                <a:solidFill>
                  <a:srgbClr val="0000FF">
                    <a:lumMod val="50000"/>
                  </a:srgbClr>
                </a:solidFill>
                <a:latin typeface="Arial"/>
              </a:rPr>
              <a:t>года:</a:t>
            </a:r>
          </a:p>
          <a:p>
            <a:pPr marL="171450" algn="just">
              <a:buFont typeface="Wingdings" pitchFamily="2" charset="2"/>
              <a:buChar char="Ø"/>
            </a:pP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  создано 531 новое малое предприятие, 63,5 % </a:t>
            </a: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которых создано молодыми людьми;</a:t>
            </a:r>
          </a:p>
          <a:p>
            <a:pPr marL="171450" algn="just">
              <a:buFont typeface="Wingdings" pitchFamily="2" charset="2"/>
              <a:buChar char="Ø"/>
            </a:pP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  каждый </a:t>
            </a: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шестой 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работающий </a:t>
            </a: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Югры 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занят </a:t>
            </a: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на малом или среднем предприятии; </a:t>
            </a:r>
          </a:p>
          <a:p>
            <a:pPr marL="171450" algn="just">
              <a:buFont typeface="Wingdings" pitchFamily="2" charset="2"/>
              <a:buChar char="Ø"/>
            </a:pP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  субъектами предпринимательства создано 3,3</a:t>
            </a:r>
            <a:r>
              <a:rPr lang="ru-RU" sz="10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тыс</a:t>
            </a: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. новых рабочих мест;</a:t>
            </a:r>
          </a:p>
          <a:p>
            <a:pPr marL="171450" algn="just">
              <a:buFont typeface="Wingdings" pitchFamily="2" charset="2"/>
              <a:buChar char="Ø"/>
            </a:pP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  на 9,6 % </a:t>
            </a: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увеличился оборот субъектов малого и среднего 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предпринимательства (без индивидуальных предпринимателей);</a:t>
            </a:r>
            <a:endParaRPr lang="ru-RU" sz="1000" dirty="0">
              <a:solidFill>
                <a:srgbClr val="0000FF">
                  <a:lumMod val="50000"/>
                </a:srgbClr>
              </a:solidFill>
              <a:latin typeface="Arial"/>
            </a:endParaRPr>
          </a:p>
          <a:p>
            <a:pPr marL="171450" algn="just">
              <a:buFont typeface="Wingdings" pitchFamily="2" charset="2"/>
              <a:buChar char="Ø"/>
            </a:pP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  доля </a:t>
            </a: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оборота малых и средних предприятий в ВРП составляет 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14,4 %. </a:t>
            </a:r>
            <a:endParaRPr lang="ru-RU" sz="1000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55576" y="6654552"/>
            <a:ext cx="374441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 * Оценка </a:t>
            </a:r>
            <a:r>
              <a:rPr lang="ru-RU" sz="900" dirty="0" err="1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Депэкономики</a:t>
            </a:r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 Югры</a:t>
            </a:r>
          </a:p>
        </p:txBody>
      </p:sp>
      <p:sp>
        <p:nvSpPr>
          <p:cNvPr id="12" name="AutoShape 76"/>
          <p:cNvSpPr>
            <a:spLocks noChangeArrowheads="1"/>
          </p:cNvSpPr>
          <p:nvPr/>
        </p:nvSpPr>
        <p:spPr bwMode="auto">
          <a:xfrm>
            <a:off x="4378106" y="1308254"/>
            <a:ext cx="4664008" cy="2209942"/>
          </a:xfrm>
          <a:prstGeom prst="roundRect">
            <a:avLst>
              <a:gd name="adj" fmla="val 7391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just" defTabSz="360000"/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	</a:t>
            </a:r>
            <a:r>
              <a:rPr lang="ru-RU" sz="95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Основной </a:t>
            </a:r>
            <a:r>
              <a:rPr lang="ru-RU" sz="950" dirty="0">
                <a:solidFill>
                  <a:srgbClr val="0000FF">
                    <a:lumMod val="50000"/>
                  </a:srgbClr>
                </a:solidFill>
                <a:latin typeface="Arial"/>
              </a:rPr>
              <a:t>инструмент реализации государственной политики в области развития малого бизнеса в Югре - </a:t>
            </a:r>
            <a:r>
              <a:rPr lang="ru-RU" sz="95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государственная </a:t>
            </a:r>
            <a:r>
              <a:rPr lang="ru-RU" sz="950" dirty="0">
                <a:solidFill>
                  <a:srgbClr val="0000FF">
                    <a:lumMod val="50000"/>
                  </a:srgbClr>
                </a:solidFill>
                <a:latin typeface="Arial"/>
              </a:rPr>
              <a:t>программа </a:t>
            </a:r>
            <a:r>
              <a:rPr lang="ru-RU" sz="95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автономного округа «Социально-экономическое </a:t>
            </a:r>
            <a:r>
              <a:rPr lang="ru-RU" sz="950" dirty="0">
                <a:solidFill>
                  <a:srgbClr val="0000FF">
                    <a:lumMod val="50000"/>
                  </a:srgbClr>
                </a:solidFill>
                <a:latin typeface="Arial"/>
              </a:rPr>
              <a:t>развитие, инвестиции и инновации Ханты-Мансийского автономного округа – Югры на 2014-2020 годы</a:t>
            </a:r>
            <a:r>
              <a:rPr lang="ru-RU" sz="95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».</a:t>
            </a:r>
          </a:p>
          <a:p>
            <a:pPr algn="just" defTabSz="360000"/>
            <a:r>
              <a:rPr lang="ru-RU" sz="95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	Югра ежегодно участвует в программах Министерства экономического развития по </a:t>
            </a:r>
            <a:r>
              <a:rPr lang="ru-RU" sz="950" dirty="0" err="1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софинансированию</a:t>
            </a:r>
            <a:r>
              <a:rPr lang="ru-RU" sz="95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 поддержки субъектам малого бизнеса. За период действия Программы с 2011 года по 2015 год было привлечено 949,6 млн. рублей. 	</a:t>
            </a:r>
          </a:p>
          <a:p>
            <a:pPr algn="just" defTabSz="360000"/>
            <a:r>
              <a:rPr lang="ru-RU" sz="950" dirty="0" smtClean="0">
                <a:solidFill>
                  <a:srgbClr val="00007F"/>
                </a:solidFill>
                <a:latin typeface="Arial"/>
                <a:cs typeface="Arial" pitchFamily="34" charset="0"/>
              </a:rPr>
              <a:t>           Снижение </a:t>
            </a:r>
            <a:r>
              <a:rPr lang="ru-RU" sz="950" dirty="0">
                <a:solidFill>
                  <a:srgbClr val="00007F"/>
                </a:solidFill>
                <a:latin typeface="Arial"/>
                <a:cs typeface="Arial" pitchFamily="34" charset="0"/>
              </a:rPr>
              <a:t>динамики </a:t>
            </a:r>
            <a:r>
              <a:rPr lang="ru-RU" sz="950" dirty="0" smtClean="0">
                <a:solidFill>
                  <a:srgbClr val="00007F"/>
                </a:solidFill>
                <a:latin typeface="Arial"/>
                <a:cs typeface="Arial" pitchFamily="34" charset="0"/>
              </a:rPr>
              <a:t>привлеченных средств субъектами предпринимательства в 2015 году </a:t>
            </a:r>
            <a:r>
              <a:rPr lang="ru-RU" sz="950" dirty="0">
                <a:solidFill>
                  <a:srgbClr val="00007F"/>
                </a:solidFill>
                <a:latin typeface="Arial"/>
                <a:cs typeface="Arial" pitchFamily="34" charset="0"/>
              </a:rPr>
              <a:t>в сравнении с </a:t>
            </a:r>
            <a:r>
              <a:rPr lang="ru-RU" sz="950" dirty="0" smtClean="0">
                <a:solidFill>
                  <a:srgbClr val="00007F"/>
                </a:solidFill>
                <a:latin typeface="Arial"/>
                <a:cs typeface="Arial" pitchFamily="34" charset="0"/>
              </a:rPr>
              <a:t>2014 </a:t>
            </a:r>
            <a:r>
              <a:rPr lang="ru-RU" sz="950" dirty="0">
                <a:solidFill>
                  <a:srgbClr val="00007F"/>
                </a:solidFill>
                <a:latin typeface="Arial"/>
                <a:cs typeface="Arial" pitchFamily="34" charset="0"/>
              </a:rPr>
              <a:t>годом </a:t>
            </a:r>
            <a:r>
              <a:rPr lang="ru-RU" sz="950" dirty="0" smtClean="0">
                <a:solidFill>
                  <a:srgbClr val="00007F"/>
                </a:solidFill>
                <a:latin typeface="Arial"/>
                <a:cs typeface="Arial" pitchFamily="34" charset="0"/>
              </a:rPr>
              <a:t>обусловлено </a:t>
            </a:r>
            <a:r>
              <a:rPr lang="ru-RU" sz="950" dirty="0">
                <a:solidFill>
                  <a:srgbClr val="00007F"/>
                </a:solidFill>
                <a:latin typeface="Arial"/>
                <a:cs typeface="Arial" pitchFamily="34" charset="0"/>
              </a:rPr>
              <a:t>изменениями, </a:t>
            </a:r>
            <a:r>
              <a:rPr lang="ru-RU" sz="950" dirty="0" smtClean="0">
                <a:solidFill>
                  <a:srgbClr val="00007F"/>
                </a:solidFill>
                <a:latin typeface="Arial"/>
                <a:cs typeface="Arial" pitchFamily="34" charset="0"/>
              </a:rPr>
              <a:t>связанными с высокими ставками по кредитным ресурсам для субъектов предпринимательства, при этом объем средств выделенных по поддержку и развитие предпринимательства из бюджета автономного округа в 2015 году увеличен на 35,5%.</a:t>
            </a:r>
            <a:endParaRPr lang="ru-RU" sz="950" dirty="0" smtClean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0985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45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909095"/>
              </p:ext>
            </p:extLst>
          </p:nvPr>
        </p:nvGraphicFramePr>
        <p:xfrm>
          <a:off x="167863" y="4003615"/>
          <a:ext cx="8833259" cy="2643916"/>
        </p:xfrm>
        <a:graphic>
          <a:graphicData uri="http://schemas.openxmlformats.org/drawingml/2006/table">
            <a:tbl>
              <a:tblPr/>
              <a:tblGrid>
                <a:gridCol w="3035985"/>
                <a:gridCol w="828182"/>
                <a:gridCol w="828182"/>
                <a:gridCol w="828182"/>
                <a:gridCol w="828182"/>
                <a:gridCol w="828182"/>
                <a:gridCol w="828182"/>
                <a:gridCol w="828182"/>
              </a:tblGrid>
              <a:tr h="250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Сфера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DB2FF"/>
                        </a:gs>
                        <a:gs pos="45000">
                          <a:srgbClr val="FFFFFF"/>
                        </a:gs>
                        <a:gs pos="70000">
                          <a:srgbClr val="FFFFFF"/>
                        </a:gs>
                        <a:gs pos="100000">
                          <a:srgbClr val="5E9EFF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2010 год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DB2FF"/>
                        </a:gs>
                        <a:gs pos="45000">
                          <a:srgbClr val="FFFFFF"/>
                        </a:gs>
                        <a:gs pos="70000">
                          <a:srgbClr val="FFFFFF"/>
                        </a:gs>
                        <a:gs pos="100000">
                          <a:srgbClr val="5E9EFF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2011 год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DB2FF"/>
                        </a:gs>
                        <a:gs pos="45000">
                          <a:srgbClr val="FFFFFF"/>
                        </a:gs>
                        <a:gs pos="70000">
                          <a:srgbClr val="FFFFFF"/>
                        </a:gs>
                        <a:gs pos="100000">
                          <a:srgbClr val="5E9EFF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2012 год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DB2FF"/>
                        </a:gs>
                        <a:gs pos="45000">
                          <a:srgbClr val="FFFFFF"/>
                        </a:gs>
                        <a:gs pos="70000">
                          <a:srgbClr val="FFFFFF"/>
                        </a:gs>
                        <a:gs pos="100000">
                          <a:srgbClr val="5E9EFF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2013 год</a:t>
                      </a:r>
                    </a:p>
                  </a:txBody>
                  <a:tcPr marL="90000" marR="90000" marT="36000" marB="36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DB2FF"/>
                        </a:gs>
                        <a:gs pos="45000">
                          <a:srgbClr val="FFFFFF"/>
                        </a:gs>
                        <a:gs pos="70000">
                          <a:srgbClr val="FFFFFF"/>
                        </a:gs>
                        <a:gs pos="100000">
                          <a:srgbClr val="5E9EFF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90000" marR="90000" marT="36000" marB="36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DB2FF"/>
                        </a:gs>
                        <a:gs pos="45000">
                          <a:srgbClr val="FFFFFF"/>
                        </a:gs>
                        <a:gs pos="70000">
                          <a:srgbClr val="FFFFFF"/>
                        </a:gs>
                        <a:gs pos="100000">
                          <a:srgbClr val="5E9EFF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2015 год </a:t>
                      </a:r>
                    </a:p>
                  </a:txBody>
                  <a:tcPr marL="90000" marR="90000" marT="36000" marB="3600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DB2FF"/>
                        </a:gs>
                        <a:gs pos="45000">
                          <a:srgbClr val="FFFFFF"/>
                        </a:gs>
                        <a:gs pos="70000">
                          <a:srgbClr val="FFFFFF"/>
                        </a:gs>
                        <a:gs pos="100000">
                          <a:srgbClr val="5E9EFF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2015 год к 2014 году, %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DB2FF"/>
                        </a:gs>
                        <a:gs pos="45000">
                          <a:srgbClr val="FFFFFF"/>
                        </a:gs>
                        <a:gs pos="70000">
                          <a:srgbClr val="FFFFFF"/>
                        </a:gs>
                        <a:gs pos="100000">
                          <a:srgbClr val="5E9EFF"/>
                        </a:gs>
                      </a:gsLst>
                      <a:lin ang="16200000" scaled="1"/>
                    </a:gra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 целом по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Югре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41314,6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45498,1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50841,3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54507,8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57976,2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60190,6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103,9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Здравоохранение и предоставление социальных услуг в т.ч.: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28642,6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34084,9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38834,7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47903,7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49557,5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50164,9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101,9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7124">
                <a:tc>
                  <a:txBody>
                    <a:bodyPr/>
                    <a:lstStyle/>
                    <a:p>
                      <a:pPr marL="0" marR="0" lvl="0" indent="1800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врачи и работники медицинских организаций**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51665,0</a:t>
                      </a:r>
                      <a:endParaRPr lang="ru-RU" sz="800" b="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60448,0</a:t>
                      </a:r>
                      <a:endParaRPr lang="ru-RU" sz="800" b="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66640,0</a:t>
                      </a:r>
                      <a:endParaRPr lang="ru-RU" sz="800" b="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81157,4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81646,1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83141,4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101,8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1800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средний медицинский (фармацевтический) персонал**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29857,0</a:t>
                      </a:r>
                      <a:endParaRPr lang="ru-RU" sz="800" b="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35080,0</a:t>
                      </a:r>
                      <a:endParaRPr lang="ru-RU" sz="800" b="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40324,0</a:t>
                      </a:r>
                      <a:endParaRPr lang="ru-RU" sz="800" b="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48654,2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48701,1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49591,5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101,8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9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Образование в т.ч.: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26301,9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30470,7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36662,0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43594,8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46357,3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47068,8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101,5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8562">
                <a:tc>
                  <a:txBody>
                    <a:bodyPr/>
                    <a:lstStyle/>
                    <a:p>
                      <a:pPr marL="0" marR="0" lvl="0" indent="1800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педагогические работники дошкольных образовательных учреждений**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19186,0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25625,0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31919,0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47687,5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50642,7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51572,4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101,8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9349">
                <a:tc>
                  <a:txBody>
                    <a:bodyPr/>
                    <a:lstStyle/>
                    <a:p>
                      <a:pPr marL="0" marR="0" lvl="0" indent="18000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педагогические работники образовательных учреждений общего образования**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33261,7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39517,4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50746,2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57598,0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60836,5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61096,5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9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Работники учреждений культуры**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19222,0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25336,0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29162,0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33869,3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39367,3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43534,7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110,6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7240" name="Rectangle 11"/>
          <p:cNvSpPr>
            <a:spLocks noChangeArrowheads="1"/>
          </p:cNvSpPr>
          <p:nvPr/>
        </p:nvSpPr>
        <p:spPr bwMode="auto">
          <a:xfrm>
            <a:off x="0" y="3645024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24" tIns="40062" rIns="80124" bIns="40062" anchor="ctr"/>
          <a:lstStyle/>
          <a:p>
            <a:pPr algn="ctr">
              <a:lnSpc>
                <a:spcPct val="90000"/>
              </a:lnSpc>
              <a:defRPr/>
            </a:pPr>
            <a:r>
              <a:rPr lang="ru-RU" b="1" i="1" dirty="0">
                <a:solidFill>
                  <a:srgbClr val="0000FF">
                    <a:lumMod val="50000"/>
                  </a:srgbClr>
                </a:solidFill>
                <a:latin typeface="Arial"/>
                <a:cs typeface="Arial" charset="0"/>
              </a:rPr>
              <a:t>Среднемесячная заработная плата </a:t>
            </a:r>
            <a:r>
              <a:rPr lang="ru-RU" b="1" i="1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Arial" charset="0"/>
              </a:rPr>
              <a:t>работников бюджетной сферы, </a:t>
            </a:r>
            <a:r>
              <a:rPr lang="ru-RU" b="1" i="1" dirty="0">
                <a:solidFill>
                  <a:srgbClr val="0000FF">
                    <a:lumMod val="50000"/>
                  </a:srgbClr>
                </a:solidFill>
                <a:latin typeface="Arial"/>
                <a:cs typeface="Arial" charset="0"/>
              </a:rPr>
              <a:t>рублей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822936"/>
            <a:ext cx="9144001" cy="36000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r>
              <a:rPr lang="ru-RU" sz="1400" b="1" i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КАЧЕСТВО ЖИЗНИ НАСЕЛЕНИЯ *</a:t>
            </a:r>
            <a:endParaRPr lang="ru-RU" sz="1400" b="1" i="1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14282" y="6679405"/>
            <a:ext cx="8786842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 smtClean="0">
                <a:solidFill>
                  <a:srgbClr val="0000FF">
                    <a:lumMod val="50000"/>
                  </a:srgbClr>
                </a:solidFill>
              </a:rPr>
              <a:t>* Указ Президента РФ №597, 598, 599 от 07.05.2012  **Данные отраслевых департаментов     </a:t>
            </a:r>
            <a:endParaRPr lang="ru-RU" sz="800" dirty="0">
              <a:solidFill>
                <a:srgbClr val="0000FF">
                  <a:lumMod val="50000"/>
                </a:srgbClr>
              </a:solidFill>
            </a:endParaRPr>
          </a:p>
        </p:txBody>
      </p:sp>
      <p:graphicFrame>
        <p:nvGraphicFramePr>
          <p:cNvPr id="6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056123"/>
              </p:ext>
            </p:extLst>
          </p:nvPr>
        </p:nvGraphicFramePr>
        <p:xfrm>
          <a:off x="-142907" y="1071051"/>
          <a:ext cx="928690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202990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6816" name="Rectangle 15"/>
          <p:cNvSpPr>
            <a:spLocks noChangeArrowheads="1"/>
          </p:cNvSpPr>
          <p:nvPr/>
        </p:nvSpPr>
        <p:spPr bwMode="auto">
          <a:xfrm>
            <a:off x="0" y="1214422"/>
            <a:ext cx="450056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24" tIns="40062" rIns="80124" bIns="40062" anchor="ctr"/>
          <a:lstStyle/>
          <a:p>
            <a:pPr algn="ctr">
              <a:lnSpc>
                <a:spcPct val="80000"/>
              </a:lnSpc>
            </a:pPr>
            <a:r>
              <a:rPr lang="ru-RU" b="1" i="1" dirty="0">
                <a:solidFill>
                  <a:srgbClr val="0000FF">
                    <a:lumMod val="50000"/>
                  </a:srgbClr>
                </a:solidFill>
                <a:latin typeface="Arial"/>
                <a:cs typeface="Arial" charset="0"/>
              </a:rPr>
              <a:t>Среднедушевые и реальные располагаемые </a:t>
            </a:r>
            <a:r>
              <a:rPr lang="ru-RU" b="1" i="1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доходы населения </a:t>
            </a:r>
            <a:endParaRPr lang="ru-RU" b="1" i="1" dirty="0">
              <a:solidFill>
                <a:srgbClr val="0000FF">
                  <a:lumMod val="50000"/>
                </a:srgbClr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836752"/>
            <a:ext cx="9144001" cy="36000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r>
              <a:rPr lang="ru-RU" sz="1400" b="1" i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КАЧЕСТВО ЖИЗНИ НАСЕЛЕНИЯ (продолжение)*</a:t>
            </a:r>
            <a:endParaRPr lang="ru-RU" sz="1400" b="1" i="1" baseline="30000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1" name="AutoShape 76"/>
          <p:cNvSpPr>
            <a:spLocks noChangeArrowheads="1"/>
          </p:cNvSpPr>
          <p:nvPr/>
        </p:nvSpPr>
        <p:spPr bwMode="auto">
          <a:xfrm>
            <a:off x="142844" y="5698110"/>
            <a:ext cx="4188434" cy="899242"/>
          </a:xfrm>
          <a:prstGeom prst="roundRect">
            <a:avLst>
              <a:gd name="adj" fmla="val 7740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just" defTabSz="360000"/>
            <a:r>
              <a:rPr lang="ru-RU" sz="11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	</a:t>
            </a: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По уровню среднедушевых денежных доходов населения в 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2015 </a:t>
            </a: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году 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лидируют </a:t>
            </a: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те же регионы, что и в 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2014 </a:t>
            </a: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году: Ненецкий, ЯНАО, </a:t>
            </a:r>
            <a:r>
              <a:rPr lang="ru-RU" sz="1000" dirty="0" err="1">
                <a:solidFill>
                  <a:srgbClr val="0000FF">
                    <a:lumMod val="50000"/>
                  </a:srgbClr>
                </a:solidFill>
                <a:latin typeface="Arial"/>
              </a:rPr>
              <a:t>г.Москва</a:t>
            </a: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, Чукотский АО, Магаданская, Сахалинская области и Югра. Средний размер дохода жителя Югры стабильно превышает средний российский уровень в 1,5 раза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.** </a:t>
            </a:r>
            <a:endParaRPr lang="ru-RU" sz="1100" b="1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6788" y="6630276"/>
            <a:ext cx="28574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* Указ Президента РФ №597 от 07.05.2012</a:t>
            </a:r>
            <a:endParaRPr kumimoji="0" lang="ru-RU" sz="900" dirty="0" smtClean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2" name="AutoShape 76"/>
          <p:cNvSpPr>
            <a:spLocks noChangeArrowheads="1"/>
          </p:cNvSpPr>
          <p:nvPr/>
        </p:nvSpPr>
        <p:spPr bwMode="auto">
          <a:xfrm>
            <a:off x="4557206" y="5229200"/>
            <a:ext cx="4463926" cy="1362782"/>
          </a:xfrm>
          <a:prstGeom prst="roundRect">
            <a:avLst>
              <a:gd name="adj" fmla="val 7119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just" defTabSz="360000"/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	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В 2015 году пенсии </a:t>
            </a:r>
            <a:r>
              <a:rPr lang="ru-RU" sz="1000" dirty="0" err="1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югорчан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 увеличены на 11,4 %, исходя из роста потребительских цен за 2014 год, социальные пенсии и пенсии по государственному пенсионному обеспечению на 10,3 %.</a:t>
            </a:r>
          </a:p>
          <a:p>
            <a:pPr algn="just" defTabSz="360000"/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	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Средний размер дохода пенсионера по автономному округу </a:t>
            </a: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з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а  2015 год  увеличился на 10,3 % по сравнению с 2014 годом и составил 18843,0 рублей и в 1,7 раза превысил бюджет прожиточного  минимума пенсионера. Охват пенсионеров дополнительным пенсионным обеспечением по итогам 2015 года составил 52,5 %.</a:t>
            </a:r>
            <a:endParaRPr lang="ru-RU" sz="1000" dirty="0">
              <a:solidFill>
                <a:srgbClr val="0000FF">
                  <a:lumMod val="50000"/>
                </a:srgbClr>
              </a:solidFill>
              <a:latin typeface="Arial"/>
              <a:cs typeface="Times New Roman" pitchFamily="18" charset="0"/>
            </a:endParaRPr>
          </a:p>
        </p:txBody>
      </p:sp>
      <p:graphicFrame>
        <p:nvGraphicFramePr>
          <p:cNvPr id="14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345161"/>
              </p:ext>
            </p:extLst>
          </p:nvPr>
        </p:nvGraphicFramePr>
        <p:xfrm>
          <a:off x="0" y="1571612"/>
          <a:ext cx="4572000" cy="405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780060"/>
              </p:ext>
            </p:extLst>
          </p:nvPr>
        </p:nvGraphicFramePr>
        <p:xfrm>
          <a:off x="4213224" y="1421104"/>
          <a:ext cx="4857784" cy="380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699792" y="6623689"/>
            <a:ext cx="378618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kumimoji="0" lang="ru-RU" sz="900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**</a:t>
            </a:r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 Оценка </a:t>
            </a:r>
            <a:r>
              <a:rPr lang="ru-RU" sz="900" dirty="0" err="1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Депэкономики</a:t>
            </a:r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 Югры</a:t>
            </a:r>
            <a:endParaRPr kumimoji="0" lang="ru-RU" sz="900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77992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789173"/>
            <a:ext cx="9144001" cy="36000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r>
              <a:rPr lang="ru-RU" sz="1400" b="1" i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РЕЙТИНГ РЕГИОНОВ РФ ПО КАЧЕСТВУ ЖИЗНИ - 2015* </a:t>
            </a:r>
            <a:endParaRPr lang="ru-RU" sz="1400" b="1" i="1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32942" y="1556792"/>
            <a:ext cx="7855482" cy="1728192"/>
            <a:chOff x="244910" y="969765"/>
            <a:chExt cx="7855482" cy="1728192"/>
          </a:xfrm>
        </p:grpSpPr>
        <p:sp>
          <p:nvSpPr>
            <p:cNvPr id="4" name="AutoShape 76"/>
            <p:cNvSpPr>
              <a:spLocks noChangeArrowheads="1"/>
            </p:cNvSpPr>
            <p:nvPr/>
          </p:nvSpPr>
          <p:spPr bwMode="auto">
            <a:xfrm>
              <a:off x="535168" y="1156152"/>
              <a:ext cx="7565224" cy="1541805"/>
            </a:xfrm>
            <a:prstGeom prst="roundRect">
              <a:avLst>
                <a:gd name="adj" fmla="val 7740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 lIns="80138" tIns="40069" rIns="80138" bIns="40069" anchor="ctr">
              <a:spAutoFit/>
            </a:bodyPr>
            <a:lstStyle/>
            <a:p>
              <a:pPr algn="ctr" defTabSz="360000"/>
              <a:r>
                <a:rPr lang="ru-RU" sz="1100" b="1" dirty="0" smtClean="0">
                  <a:solidFill>
                    <a:srgbClr val="0000FF">
                      <a:lumMod val="50000"/>
                    </a:srgbClr>
                  </a:solidFill>
                  <a:latin typeface="Arial"/>
                  <a:cs typeface="Times New Roman" pitchFamily="18" charset="0"/>
                </a:rPr>
                <a:t>	         </a:t>
              </a:r>
              <a:r>
                <a:rPr lang="ru-RU" b="1" dirty="0" smtClean="0">
                  <a:solidFill>
                    <a:srgbClr val="0000FF">
                      <a:lumMod val="50000"/>
                    </a:srgbClr>
                  </a:solidFill>
                  <a:latin typeface="Arial"/>
                  <a:cs typeface="Times New Roman" pitchFamily="18" charset="0"/>
                </a:rPr>
                <a:t>Позиция</a:t>
              </a:r>
              <a:r>
                <a:rPr lang="ru-RU" sz="1100" b="1" dirty="0" smtClean="0">
                  <a:solidFill>
                    <a:srgbClr val="0000FF">
                      <a:lumMod val="50000"/>
                    </a:srgbClr>
                  </a:solidFill>
                  <a:latin typeface="Arial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rgbClr val="0000FF">
                      <a:lumMod val="50000"/>
                    </a:srgbClr>
                  </a:solidFill>
                  <a:latin typeface="Arial"/>
                  <a:cs typeface="Times New Roman" pitchFamily="18" charset="0"/>
                </a:rPr>
                <a:t>в Рейтинге - 2015</a:t>
              </a:r>
              <a:endParaRPr lang="ru-RU" dirty="0" smtClean="0">
                <a:solidFill>
                  <a:srgbClr val="0000FF">
                    <a:lumMod val="50000"/>
                  </a:srgbClr>
                </a:solidFill>
                <a:latin typeface="Arial"/>
              </a:endParaRPr>
            </a:p>
            <a:p>
              <a:pPr marL="1428750" lvl="4" indent="-57150" defTabSz="48895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ru-RU" sz="1100" dirty="0">
                  <a:solidFill>
                    <a:srgbClr val="0000FF">
                      <a:lumMod val="50000"/>
                    </a:srgbClr>
                  </a:solidFill>
                  <a:latin typeface="Arial"/>
                </a:rPr>
                <a:t> 1 </a:t>
              </a:r>
              <a:r>
                <a:rPr lang="ru-RU" sz="1100" dirty="0" smtClean="0">
                  <a:solidFill>
                    <a:srgbClr val="0000FF">
                      <a:lumMod val="50000"/>
                    </a:srgbClr>
                  </a:solidFill>
                  <a:latin typeface="Arial"/>
                </a:rPr>
                <a:t>г. Москва</a:t>
              </a:r>
              <a:endParaRPr lang="ru-RU" sz="1100" dirty="0">
                <a:solidFill>
                  <a:srgbClr val="0000FF">
                    <a:lumMod val="50000"/>
                  </a:srgbClr>
                </a:solidFill>
                <a:latin typeface="Arial"/>
              </a:endParaRPr>
            </a:p>
            <a:p>
              <a:pPr marL="1428750" lvl="4" indent="-57150" defTabSz="48895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ru-RU" sz="1100" dirty="0" smtClean="0">
                  <a:solidFill>
                    <a:srgbClr val="0000FF">
                      <a:lumMod val="50000"/>
                    </a:srgbClr>
                  </a:solidFill>
                  <a:latin typeface="Arial"/>
                </a:rPr>
                <a:t> 2 г. Санкт-Петербург</a:t>
              </a:r>
              <a:endParaRPr lang="ru-RU" sz="1100" dirty="0">
                <a:solidFill>
                  <a:srgbClr val="0000FF">
                    <a:lumMod val="50000"/>
                  </a:srgbClr>
                </a:solidFill>
                <a:latin typeface="Arial"/>
              </a:endParaRPr>
            </a:p>
            <a:p>
              <a:pPr marL="1428750" lvl="4" indent="-57150" defTabSz="48895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ru-RU" sz="1100" dirty="0">
                  <a:solidFill>
                    <a:srgbClr val="0000FF">
                      <a:lumMod val="50000"/>
                    </a:srgbClr>
                  </a:solidFill>
                  <a:latin typeface="Arial"/>
                </a:rPr>
                <a:t> </a:t>
              </a:r>
              <a:r>
                <a:rPr lang="ru-RU" sz="1100" dirty="0" smtClean="0">
                  <a:solidFill>
                    <a:srgbClr val="0000FF">
                      <a:lumMod val="50000"/>
                    </a:srgbClr>
                  </a:solidFill>
                  <a:latin typeface="Arial"/>
                </a:rPr>
                <a:t>3 Московская область</a:t>
              </a:r>
              <a:endParaRPr lang="ru-RU" sz="1100" dirty="0">
                <a:solidFill>
                  <a:srgbClr val="0000FF">
                    <a:lumMod val="50000"/>
                  </a:srgbClr>
                </a:solidFill>
                <a:latin typeface="Arial"/>
              </a:endParaRPr>
            </a:p>
            <a:p>
              <a:pPr marL="1428750" lvl="4" indent="-57150" defTabSz="48895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ru-RU" sz="1100" dirty="0">
                  <a:solidFill>
                    <a:srgbClr val="0000FF">
                      <a:lumMod val="50000"/>
                    </a:srgbClr>
                  </a:solidFill>
                  <a:latin typeface="Arial"/>
                </a:rPr>
                <a:t> </a:t>
              </a:r>
              <a:r>
                <a:rPr lang="ru-RU" sz="1100" dirty="0" smtClean="0">
                  <a:solidFill>
                    <a:srgbClr val="0000FF">
                      <a:lumMod val="50000"/>
                    </a:srgbClr>
                  </a:solidFill>
                  <a:latin typeface="Arial"/>
                </a:rPr>
                <a:t>4 Республика Татарстан	</a:t>
              </a:r>
            </a:p>
            <a:p>
              <a:pPr marL="1428750" lvl="4" indent="-57150" defTabSz="48895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ru-RU" sz="1100" b="1" dirty="0">
                  <a:solidFill>
                    <a:srgbClr val="0000FF">
                      <a:lumMod val="50000"/>
                    </a:srgbClr>
                  </a:solidFill>
                  <a:latin typeface="Arial"/>
                  <a:cs typeface="Times New Roman" pitchFamily="18" charset="0"/>
                </a:rPr>
                <a:t> </a:t>
              </a:r>
              <a:r>
                <a:rPr lang="ru-RU" sz="1100" dirty="0" smtClean="0">
                  <a:solidFill>
                    <a:srgbClr val="0000FF">
                      <a:lumMod val="50000"/>
                    </a:srgbClr>
                  </a:solidFill>
                  <a:latin typeface="Arial"/>
                  <a:cs typeface="Times New Roman" pitchFamily="18" charset="0"/>
                </a:rPr>
                <a:t>5 Краснодарский край</a:t>
              </a:r>
            </a:p>
            <a:p>
              <a:pPr marL="1428750" lvl="4" indent="-57150" defTabSz="48895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ru-RU" sz="1100" dirty="0">
                  <a:solidFill>
                    <a:srgbClr val="0000FF">
                      <a:lumMod val="50000"/>
                    </a:srgbClr>
                  </a:solidFill>
                  <a:latin typeface="Arial"/>
                  <a:cs typeface="Times New Roman" pitchFamily="18" charset="0"/>
                </a:rPr>
                <a:t> </a:t>
              </a:r>
              <a:r>
                <a:rPr lang="ru-RU" sz="1100" dirty="0" smtClean="0">
                  <a:solidFill>
                    <a:srgbClr val="0000FF">
                      <a:lumMod val="50000"/>
                    </a:srgbClr>
                  </a:solidFill>
                  <a:latin typeface="Arial"/>
                  <a:cs typeface="Times New Roman" pitchFamily="18" charset="0"/>
                </a:rPr>
                <a:t>6 Белгородская область</a:t>
              </a:r>
            </a:p>
            <a:p>
              <a:pPr marL="1428750" lvl="4" indent="-57150" defTabSz="48895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ru-RU" sz="1100" b="1" dirty="0" smtClean="0">
                  <a:solidFill>
                    <a:srgbClr val="FF0000"/>
                  </a:solidFill>
                  <a:latin typeface="Arial"/>
                  <a:cs typeface="Times New Roman" pitchFamily="18" charset="0"/>
                </a:rPr>
                <a:t> 7 Ханты-Мансийский автономный округ - Югра</a:t>
              </a:r>
              <a:endParaRPr lang="ru-RU" sz="1100" b="1" dirty="0">
                <a:solidFill>
                  <a:srgbClr val="FF0000"/>
                </a:solidFill>
                <a:latin typeface="Arial"/>
                <a:cs typeface="Times New Roman" pitchFamily="18" charset="0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44910" y="969765"/>
              <a:ext cx="510666" cy="397221"/>
            </a:xfrm>
            <a:custGeom>
              <a:avLst/>
              <a:gdLst>
                <a:gd name="connsiteX0" fmla="*/ 0 w 6858047"/>
                <a:gd name="connsiteY0" fmla="*/ 121620 h 1216204"/>
                <a:gd name="connsiteX1" fmla="*/ 35622 w 6858047"/>
                <a:gd name="connsiteY1" fmla="*/ 35622 h 1216204"/>
                <a:gd name="connsiteX2" fmla="*/ 121620 w 6858047"/>
                <a:gd name="connsiteY2" fmla="*/ 0 h 1216204"/>
                <a:gd name="connsiteX3" fmla="*/ 6736427 w 6858047"/>
                <a:gd name="connsiteY3" fmla="*/ 0 h 1216204"/>
                <a:gd name="connsiteX4" fmla="*/ 6822425 w 6858047"/>
                <a:gd name="connsiteY4" fmla="*/ 35622 h 1216204"/>
                <a:gd name="connsiteX5" fmla="*/ 6858047 w 6858047"/>
                <a:gd name="connsiteY5" fmla="*/ 121620 h 1216204"/>
                <a:gd name="connsiteX6" fmla="*/ 6858047 w 6858047"/>
                <a:gd name="connsiteY6" fmla="*/ 1094584 h 1216204"/>
                <a:gd name="connsiteX7" fmla="*/ 6822425 w 6858047"/>
                <a:gd name="connsiteY7" fmla="*/ 1180582 h 1216204"/>
                <a:gd name="connsiteX8" fmla="*/ 6736427 w 6858047"/>
                <a:gd name="connsiteY8" fmla="*/ 1216204 h 1216204"/>
                <a:gd name="connsiteX9" fmla="*/ 121620 w 6858047"/>
                <a:gd name="connsiteY9" fmla="*/ 1216204 h 1216204"/>
                <a:gd name="connsiteX10" fmla="*/ 35622 w 6858047"/>
                <a:gd name="connsiteY10" fmla="*/ 1180582 h 1216204"/>
                <a:gd name="connsiteX11" fmla="*/ 0 w 6858047"/>
                <a:gd name="connsiteY11" fmla="*/ 1094584 h 1216204"/>
                <a:gd name="connsiteX12" fmla="*/ 0 w 6858047"/>
                <a:gd name="connsiteY12" fmla="*/ 121620 h 121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47" h="1216204">
                  <a:moveTo>
                    <a:pt x="0" y="121620"/>
                  </a:moveTo>
                  <a:cubicBezTo>
                    <a:pt x="0" y="89364"/>
                    <a:pt x="12814" y="58430"/>
                    <a:pt x="35622" y="35622"/>
                  </a:cubicBezTo>
                  <a:cubicBezTo>
                    <a:pt x="58430" y="12814"/>
                    <a:pt x="89365" y="0"/>
                    <a:pt x="121620" y="0"/>
                  </a:cubicBezTo>
                  <a:lnTo>
                    <a:pt x="6736427" y="0"/>
                  </a:lnTo>
                  <a:cubicBezTo>
                    <a:pt x="6768683" y="0"/>
                    <a:pt x="6799617" y="12814"/>
                    <a:pt x="6822425" y="35622"/>
                  </a:cubicBezTo>
                  <a:cubicBezTo>
                    <a:pt x="6845233" y="58430"/>
                    <a:pt x="6858047" y="89365"/>
                    <a:pt x="6858047" y="121620"/>
                  </a:cubicBezTo>
                  <a:lnTo>
                    <a:pt x="6858047" y="1094584"/>
                  </a:lnTo>
                  <a:cubicBezTo>
                    <a:pt x="6858047" y="1126840"/>
                    <a:pt x="6845233" y="1157774"/>
                    <a:pt x="6822425" y="1180582"/>
                  </a:cubicBezTo>
                  <a:cubicBezTo>
                    <a:pt x="6799617" y="1203390"/>
                    <a:pt x="6768682" y="1216204"/>
                    <a:pt x="6736427" y="1216204"/>
                  </a:cubicBezTo>
                  <a:lnTo>
                    <a:pt x="121620" y="1216204"/>
                  </a:lnTo>
                  <a:cubicBezTo>
                    <a:pt x="89364" y="1216204"/>
                    <a:pt x="58430" y="1203390"/>
                    <a:pt x="35622" y="1180582"/>
                  </a:cubicBezTo>
                  <a:cubicBezTo>
                    <a:pt x="12814" y="1157774"/>
                    <a:pt x="0" y="1126839"/>
                    <a:pt x="0" y="1094584"/>
                  </a:cubicBezTo>
                  <a:lnTo>
                    <a:pt x="0" y="121620"/>
                  </a:lnTo>
                  <a:close/>
                </a:path>
              </a:pathLst>
            </a:custGeom>
            <a:gradFill rotWithShape="0">
              <a:gsLst>
                <a:gs pos="0">
                  <a:srgbClr val="BF0000"/>
                </a:gs>
                <a:gs pos="50000">
                  <a:srgbClr val="FF6666"/>
                </a:gs>
                <a:gs pos="100000">
                  <a:srgbClr val="BF0000"/>
                </a:gs>
              </a:gsLst>
              <a:lin ang="0" scaled="0"/>
            </a:gradFill>
            <a:ln w="12700"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white"/>
                  </a:solidFill>
                </a:rPr>
                <a:t>7 </a:t>
              </a:r>
              <a:r>
                <a:rPr lang="ru-RU" sz="1000" b="1" dirty="0" smtClean="0">
                  <a:solidFill>
                    <a:prstClr val="white"/>
                  </a:solidFill>
                </a:rPr>
                <a:t>место</a:t>
              </a:r>
              <a:endParaRPr lang="ru-RU" sz="1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"/>
          <p:cNvSpPr txBox="1"/>
          <p:nvPr/>
        </p:nvSpPr>
        <p:spPr>
          <a:xfrm>
            <a:off x="1907704" y="6597352"/>
            <a:ext cx="5328591" cy="2331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</a:rPr>
              <a:t>* Рейтинг рейтингового агентства «РИА Рейтинг»,</a:t>
            </a:r>
            <a:r>
              <a:rPr lang="en-US" sz="900" dirty="0" smtClean="0">
                <a:solidFill>
                  <a:srgbClr val="080808"/>
                </a:solidFill>
              </a:rPr>
              <a:t> </a:t>
            </a:r>
            <a:r>
              <a:rPr lang="en-US" sz="900" dirty="0" smtClean="0">
                <a:solidFill>
                  <a:srgbClr val="0000FF">
                    <a:lumMod val="50000"/>
                  </a:srgbClr>
                </a:solidFill>
                <a:hlinkClick r:id="rId2"/>
              </a:rPr>
              <a:t>http://vid1.rian.ru/ig/ratings/life_201</a:t>
            </a:r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  <a:hlinkClick r:id="rId2"/>
              </a:rPr>
              <a:t>5</a:t>
            </a:r>
            <a:r>
              <a:rPr lang="en-US" sz="900" dirty="0" smtClean="0">
                <a:solidFill>
                  <a:srgbClr val="0000FF">
                    <a:lumMod val="50000"/>
                  </a:srgbClr>
                </a:solidFill>
                <a:hlinkClick r:id="rId2"/>
              </a:rPr>
              <a:t>.</a:t>
            </a:r>
            <a:r>
              <a:rPr lang="en-US" sz="900" dirty="0" err="1" smtClean="0">
                <a:solidFill>
                  <a:srgbClr val="0000FF">
                    <a:lumMod val="50000"/>
                  </a:srgbClr>
                </a:solidFill>
                <a:hlinkClick r:id="rId2"/>
              </a:rPr>
              <a:t>pdf</a:t>
            </a:r>
            <a:endParaRPr lang="ru-RU" sz="900" dirty="0">
              <a:solidFill>
                <a:srgbClr val="0000FF">
                  <a:lumMod val="50000"/>
                </a:srgbClr>
              </a:solidFill>
            </a:endParaRPr>
          </a:p>
          <a:p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</a:rPr>
              <a:t> </a:t>
            </a:r>
          </a:p>
          <a:p>
            <a:endParaRPr lang="ru-RU" sz="900" dirty="0" smtClean="0">
              <a:solidFill>
                <a:srgbClr val="0000FF">
                  <a:lumMod val="50000"/>
                </a:srgbClr>
              </a:solidFill>
            </a:endParaRPr>
          </a:p>
          <a:p>
            <a:endParaRPr lang="ru-RU" sz="900" dirty="0">
              <a:solidFill>
                <a:srgbClr val="0000FF">
                  <a:lumMod val="50000"/>
                </a:srgbClr>
              </a:solidFill>
            </a:endParaRPr>
          </a:p>
        </p:txBody>
      </p:sp>
      <p:pic>
        <p:nvPicPr>
          <p:cNvPr id="18" name="Picture 2" descr="http://astrahan.gov.kz/res/uploads/images/55/05.08.2015/kartinka_soci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872256"/>
            <a:ext cx="1172636" cy="1296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/>
          <a:extLst/>
        </p:spPr>
      </p:pic>
      <p:grpSp>
        <p:nvGrpSpPr>
          <p:cNvPr id="20" name="Группа 19"/>
          <p:cNvGrpSpPr/>
          <p:nvPr/>
        </p:nvGrpSpPr>
        <p:grpSpPr>
          <a:xfrm>
            <a:off x="539552" y="4563984"/>
            <a:ext cx="7855482" cy="1581019"/>
            <a:chOff x="244910" y="1024629"/>
            <a:chExt cx="7855482" cy="1581019"/>
          </a:xfrm>
        </p:grpSpPr>
        <p:sp>
          <p:nvSpPr>
            <p:cNvPr id="21" name="AutoShape 76"/>
            <p:cNvSpPr>
              <a:spLocks noChangeArrowheads="1"/>
            </p:cNvSpPr>
            <p:nvPr/>
          </p:nvSpPr>
          <p:spPr bwMode="auto">
            <a:xfrm>
              <a:off x="535168" y="1248460"/>
              <a:ext cx="7565224" cy="1357188"/>
            </a:xfrm>
            <a:prstGeom prst="roundRect">
              <a:avLst>
                <a:gd name="adj" fmla="val 7740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 lIns="80138" tIns="40069" rIns="80138" bIns="40069" anchor="ctr">
              <a:spAutoFit/>
            </a:bodyPr>
            <a:lstStyle/>
            <a:p>
              <a:pPr algn="ctr" defTabSz="360000"/>
              <a:r>
                <a:rPr lang="ru-RU" b="1" dirty="0" smtClean="0">
                  <a:solidFill>
                    <a:srgbClr val="0000FF">
                      <a:lumMod val="50000"/>
                    </a:srgbClr>
                  </a:solidFill>
                  <a:latin typeface="Arial"/>
                  <a:cs typeface="Times New Roman" pitchFamily="18" charset="0"/>
                </a:rPr>
                <a:t>Рейтинг регионов по качеству жизни</a:t>
              </a:r>
              <a:r>
                <a:rPr lang="ru-RU" sz="1100" b="1" dirty="0" smtClean="0">
                  <a:solidFill>
                    <a:srgbClr val="0000FF">
                      <a:lumMod val="50000"/>
                    </a:srgbClr>
                  </a:solidFill>
                  <a:latin typeface="Arial"/>
                  <a:cs typeface="Times New Roman" pitchFamily="18" charset="0"/>
                </a:rPr>
                <a:t>	         </a:t>
              </a:r>
              <a:endParaRPr lang="ru-RU" dirty="0" smtClean="0">
                <a:solidFill>
                  <a:srgbClr val="0000FF">
                    <a:lumMod val="50000"/>
                  </a:srgbClr>
                </a:solidFill>
                <a:latin typeface="Arial"/>
              </a:endParaRPr>
            </a:p>
            <a:p>
              <a:pPr marL="1428750" lvl="4" indent="-57150" defTabSz="48895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ru-RU" sz="1100" b="1" dirty="0">
                  <a:solidFill>
                    <a:srgbClr val="FF0000"/>
                  </a:solidFill>
                  <a:latin typeface="Arial"/>
                </a:rPr>
                <a:t> 1 </a:t>
              </a:r>
              <a:r>
                <a:rPr lang="ru-RU" sz="1100" b="1" dirty="0">
                  <a:solidFill>
                    <a:srgbClr val="FF0000"/>
                  </a:solidFill>
                  <a:latin typeface="Arial"/>
                  <a:cs typeface="Times New Roman" pitchFamily="18" charset="0"/>
                </a:rPr>
                <a:t>Ханты-Мансийский автономный округ - Югра</a:t>
              </a:r>
            </a:p>
            <a:p>
              <a:pPr marL="1428750" lvl="4" indent="-57150" defTabSz="48895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ru-RU" sz="1100" dirty="0" smtClean="0">
                  <a:solidFill>
                    <a:srgbClr val="0000FF">
                      <a:lumMod val="50000"/>
                    </a:srgbClr>
                  </a:solidFill>
                  <a:latin typeface="Arial"/>
                </a:rPr>
                <a:t> 2 Свердловская область</a:t>
              </a:r>
            </a:p>
            <a:p>
              <a:pPr marL="1428750" lvl="4" indent="-57150" defTabSz="48895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ru-RU" sz="1100" dirty="0" smtClean="0">
                  <a:solidFill>
                    <a:srgbClr val="0000FF">
                      <a:lumMod val="50000"/>
                    </a:srgbClr>
                  </a:solidFill>
                  <a:latin typeface="Arial"/>
                </a:rPr>
                <a:t> 3 Тюменская область</a:t>
              </a:r>
              <a:endParaRPr lang="ru-RU" sz="1100" dirty="0">
                <a:solidFill>
                  <a:srgbClr val="0000FF">
                    <a:lumMod val="50000"/>
                  </a:srgbClr>
                </a:solidFill>
                <a:latin typeface="Arial"/>
              </a:endParaRPr>
            </a:p>
            <a:p>
              <a:pPr marL="1428750" lvl="4" indent="-57150" defTabSz="48895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ru-RU" sz="1100" dirty="0">
                  <a:solidFill>
                    <a:srgbClr val="0000FF">
                      <a:lumMod val="50000"/>
                    </a:srgbClr>
                  </a:solidFill>
                  <a:latin typeface="Arial"/>
                </a:rPr>
                <a:t> </a:t>
              </a:r>
              <a:r>
                <a:rPr lang="ru-RU" sz="1100" dirty="0" smtClean="0">
                  <a:solidFill>
                    <a:srgbClr val="0000FF">
                      <a:lumMod val="50000"/>
                    </a:srgbClr>
                  </a:solidFill>
                  <a:latin typeface="Arial"/>
                </a:rPr>
                <a:t>4 Челябинская область	</a:t>
              </a:r>
            </a:p>
            <a:p>
              <a:pPr marL="1428750" lvl="4" indent="-57150" defTabSz="48895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ru-RU" sz="1100" b="1" dirty="0">
                  <a:solidFill>
                    <a:srgbClr val="0000FF">
                      <a:lumMod val="50000"/>
                    </a:srgbClr>
                  </a:solidFill>
                  <a:latin typeface="Arial"/>
                  <a:cs typeface="Times New Roman" pitchFamily="18" charset="0"/>
                </a:rPr>
                <a:t> </a:t>
              </a:r>
              <a:r>
                <a:rPr lang="ru-RU" sz="1100" dirty="0" smtClean="0">
                  <a:solidFill>
                    <a:srgbClr val="0000FF">
                      <a:lumMod val="50000"/>
                    </a:srgbClr>
                  </a:solidFill>
                  <a:latin typeface="Arial"/>
                  <a:cs typeface="Times New Roman" pitchFamily="18" charset="0"/>
                </a:rPr>
                <a:t>5 Ямало-Ненецкий автономный округ</a:t>
              </a:r>
            </a:p>
            <a:p>
              <a:pPr marL="1428750" lvl="4" indent="-57150" defTabSz="488950">
                <a:lnSpc>
                  <a:spcPct val="90000"/>
                </a:lnSpc>
                <a:spcAft>
                  <a:spcPct val="15000"/>
                </a:spcAft>
                <a:buFont typeface="Wingdings" pitchFamily="2" charset="2"/>
                <a:buChar char="Ø"/>
              </a:pPr>
              <a:r>
                <a:rPr lang="ru-RU" sz="1100" dirty="0">
                  <a:solidFill>
                    <a:srgbClr val="0000FF">
                      <a:lumMod val="50000"/>
                    </a:srgbClr>
                  </a:solidFill>
                  <a:latin typeface="Arial"/>
                  <a:cs typeface="Times New Roman" pitchFamily="18" charset="0"/>
                </a:rPr>
                <a:t> </a:t>
              </a:r>
              <a:r>
                <a:rPr lang="ru-RU" sz="1100" dirty="0" smtClean="0">
                  <a:solidFill>
                    <a:srgbClr val="0000FF">
                      <a:lumMod val="50000"/>
                    </a:srgbClr>
                  </a:solidFill>
                  <a:latin typeface="Arial"/>
                  <a:cs typeface="Times New Roman" pitchFamily="18" charset="0"/>
                </a:rPr>
                <a:t>6 Курганская область</a:t>
              </a:r>
              <a:endParaRPr lang="ru-RU" sz="1100" b="1" dirty="0">
                <a:solidFill>
                  <a:srgbClr val="FF0000"/>
                </a:solidFill>
                <a:latin typeface="Arial"/>
                <a:cs typeface="Times New Roman" pitchFamily="18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44910" y="1024629"/>
              <a:ext cx="510666" cy="397221"/>
            </a:xfrm>
            <a:custGeom>
              <a:avLst/>
              <a:gdLst>
                <a:gd name="connsiteX0" fmla="*/ 0 w 6858047"/>
                <a:gd name="connsiteY0" fmla="*/ 121620 h 1216204"/>
                <a:gd name="connsiteX1" fmla="*/ 35622 w 6858047"/>
                <a:gd name="connsiteY1" fmla="*/ 35622 h 1216204"/>
                <a:gd name="connsiteX2" fmla="*/ 121620 w 6858047"/>
                <a:gd name="connsiteY2" fmla="*/ 0 h 1216204"/>
                <a:gd name="connsiteX3" fmla="*/ 6736427 w 6858047"/>
                <a:gd name="connsiteY3" fmla="*/ 0 h 1216204"/>
                <a:gd name="connsiteX4" fmla="*/ 6822425 w 6858047"/>
                <a:gd name="connsiteY4" fmla="*/ 35622 h 1216204"/>
                <a:gd name="connsiteX5" fmla="*/ 6858047 w 6858047"/>
                <a:gd name="connsiteY5" fmla="*/ 121620 h 1216204"/>
                <a:gd name="connsiteX6" fmla="*/ 6858047 w 6858047"/>
                <a:gd name="connsiteY6" fmla="*/ 1094584 h 1216204"/>
                <a:gd name="connsiteX7" fmla="*/ 6822425 w 6858047"/>
                <a:gd name="connsiteY7" fmla="*/ 1180582 h 1216204"/>
                <a:gd name="connsiteX8" fmla="*/ 6736427 w 6858047"/>
                <a:gd name="connsiteY8" fmla="*/ 1216204 h 1216204"/>
                <a:gd name="connsiteX9" fmla="*/ 121620 w 6858047"/>
                <a:gd name="connsiteY9" fmla="*/ 1216204 h 1216204"/>
                <a:gd name="connsiteX10" fmla="*/ 35622 w 6858047"/>
                <a:gd name="connsiteY10" fmla="*/ 1180582 h 1216204"/>
                <a:gd name="connsiteX11" fmla="*/ 0 w 6858047"/>
                <a:gd name="connsiteY11" fmla="*/ 1094584 h 1216204"/>
                <a:gd name="connsiteX12" fmla="*/ 0 w 6858047"/>
                <a:gd name="connsiteY12" fmla="*/ 121620 h 121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8047" h="1216204">
                  <a:moveTo>
                    <a:pt x="0" y="121620"/>
                  </a:moveTo>
                  <a:cubicBezTo>
                    <a:pt x="0" y="89364"/>
                    <a:pt x="12814" y="58430"/>
                    <a:pt x="35622" y="35622"/>
                  </a:cubicBezTo>
                  <a:cubicBezTo>
                    <a:pt x="58430" y="12814"/>
                    <a:pt x="89365" y="0"/>
                    <a:pt x="121620" y="0"/>
                  </a:cubicBezTo>
                  <a:lnTo>
                    <a:pt x="6736427" y="0"/>
                  </a:lnTo>
                  <a:cubicBezTo>
                    <a:pt x="6768683" y="0"/>
                    <a:pt x="6799617" y="12814"/>
                    <a:pt x="6822425" y="35622"/>
                  </a:cubicBezTo>
                  <a:cubicBezTo>
                    <a:pt x="6845233" y="58430"/>
                    <a:pt x="6858047" y="89365"/>
                    <a:pt x="6858047" y="121620"/>
                  </a:cubicBezTo>
                  <a:lnTo>
                    <a:pt x="6858047" y="1094584"/>
                  </a:lnTo>
                  <a:cubicBezTo>
                    <a:pt x="6858047" y="1126840"/>
                    <a:pt x="6845233" y="1157774"/>
                    <a:pt x="6822425" y="1180582"/>
                  </a:cubicBezTo>
                  <a:cubicBezTo>
                    <a:pt x="6799617" y="1203390"/>
                    <a:pt x="6768682" y="1216204"/>
                    <a:pt x="6736427" y="1216204"/>
                  </a:cubicBezTo>
                  <a:lnTo>
                    <a:pt x="121620" y="1216204"/>
                  </a:lnTo>
                  <a:cubicBezTo>
                    <a:pt x="89364" y="1216204"/>
                    <a:pt x="58430" y="1203390"/>
                    <a:pt x="35622" y="1180582"/>
                  </a:cubicBezTo>
                  <a:cubicBezTo>
                    <a:pt x="12814" y="1157774"/>
                    <a:pt x="0" y="1126839"/>
                    <a:pt x="0" y="1094584"/>
                  </a:cubicBezTo>
                  <a:lnTo>
                    <a:pt x="0" y="121620"/>
                  </a:lnTo>
                  <a:close/>
                </a:path>
              </a:pathLst>
            </a:custGeom>
            <a:gradFill rotWithShape="0">
              <a:gsLst>
                <a:gs pos="0">
                  <a:srgbClr val="BF0000"/>
                </a:gs>
                <a:gs pos="50000">
                  <a:srgbClr val="FF6666"/>
                </a:gs>
                <a:gs pos="100000">
                  <a:srgbClr val="BF0000"/>
                </a:gs>
              </a:gsLst>
              <a:lin ang="0" scaled="0"/>
            </a:gradFill>
            <a:ln w="12700"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white"/>
                  </a:solidFill>
                </a:rPr>
                <a:t>1 </a:t>
              </a:r>
              <a:r>
                <a:rPr lang="ru-RU" sz="1000" b="1" dirty="0" smtClean="0">
                  <a:solidFill>
                    <a:prstClr val="white"/>
                  </a:solidFill>
                </a:rPr>
                <a:t>место</a:t>
              </a:r>
              <a:endParaRPr lang="ru-RU" sz="1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64" y="3861088"/>
            <a:ext cx="9144001" cy="36000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r>
              <a:rPr lang="ru-RU" sz="1400" b="1" i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РЕЙТИНГ РЕГИОНОВ СРЕДИ УРАЛЬСКОГО ФЕДЕРАЛЬНОГО ОКРУГА </a:t>
            </a:r>
            <a:endParaRPr lang="ru-RU" sz="1400" b="1" i="1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1026" name="Picture 2" descr="http://saratov.gov.ru/upload/iblock/9ef/reyting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80" y="4932024"/>
            <a:ext cx="1294241" cy="113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50035369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6" descr="G:\work\ДСМИ\проекты\ПРезентация на MIPIM\UGRA_Present\pix\график рус copy.png"/>
          <p:cNvPicPr>
            <a:picLocks noChangeAspect="1" noChangeArrowheads="1"/>
          </p:cNvPicPr>
          <p:nvPr/>
        </p:nvPicPr>
        <p:blipFill>
          <a:blip r:embed="rId3" cstate="print"/>
          <a:srcRect l="1465" t="21822" r="5431" b="22110"/>
          <a:stretch>
            <a:fillRect/>
          </a:stretch>
        </p:blipFill>
        <p:spPr bwMode="auto">
          <a:xfrm>
            <a:off x="642909" y="2217985"/>
            <a:ext cx="764386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16"/>
          <p:cNvSpPr>
            <a:spLocks noChangeArrowheads="1"/>
          </p:cNvSpPr>
          <p:nvPr/>
        </p:nvSpPr>
        <p:spPr bwMode="auto">
          <a:xfrm>
            <a:off x="899591" y="2463279"/>
            <a:ext cx="1951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+mn-lt"/>
              </a:rPr>
              <a:t>Югра</a:t>
            </a:r>
            <a:r>
              <a:rPr lang="ru-RU" sz="24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–</a:t>
            </a:r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  <a:latin typeface="+mn-lt"/>
              </a:rPr>
              <a:t>45,6 </a:t>
            </a:r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%</a:t>
            </a:r>
            <a:endParaRPr lang="ru-RU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1507" name="Rectangle 17"/>
          <p:cNvSpPr>
            <a:spLocks noChangeArrowheads="1"/>
          </p:cNvSpPr>
          <p:nvPr/>
        </p:nvSpPr>
        <p:spPr bwMode="auto">
          <a:xfrm>
            <a:off x="3526119" y="2492896"/>
            <a:ext cx="1879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+mn-lt"/>
              </a:rPr>
              <a:t>Югра –</a:t>
            </a:r>
            <a:r>
              <a:rPr lang="en-US" sz="24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  <a:latin typeface="+mn-lt"/>
              </a:rPr>
              <a:t>6,0</a:t>
            </a:r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%</a:t>
            </a:r>
            <a:endParaRPr lang="ru-RU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1508" name="Rectangle 18"/>
          <p:cNvSpPr>
            <a:spLocks noChangeArrowheads="1"/>
          </p:cNvSpPr>
          <p:nvPr/>
        </p:nvSpPr>
        <p:spPr bwMode="auto">
          <a:xfrm>
            <a:off x="6234303" y="2564904"/>
            <a:ext cx="1794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+mn-lt"/>
              </a:rPr>
              <a:t>Югра</a:t>
            </a:r>
            <a:r>
              <a:rPr lang="en-US" sz="20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+mn-lt"/>
              </a:rPr>
              <a:t>–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8</a:t>
            </a:r>
            <a:r>
              <a:rPr lang="ru-RU" sz="2000" b="1" dirty="0" smtClean="0">
                <a:solidFill>
                  <a:schemeClr val="accent2"/>
                </a:solidFill>
                <a:latin typeface="+mn-lt"/>
              </a:rPr>
              <a:t>,6</a:t>
            </a:r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%</a:t>
            </a:r>
            <a:endParaRPr lang="ru-RU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3071813" y="1413594"/>
            <a:ext cx="2857500" cy="503238"/>
          </a:xfrm>
          <a:prstGeom prst="parallelogram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baseline="-25000" dirty="0">
                <a:solidFill>
                  <a:schemeClr val="tx2">
                    <a:lumMod val="50000"/>
                  </a:schemeClr>
                </a:solidFill>
              </a:rPr>
              <a:t>ГАЗ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214313" y="1413594"/>
            <a:ext cx="2836862" cy="503238"/>
          </a:xfrm>
          <a:prstGeom prst="parallelogram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baseline="-25000" dirty="0">
                <a:solidFill>
                  <a:schemeClr val="tx2">
                    <a:lumMod val="50000"/>
                  </a:schemeClr>
                </a:solidFill>
              </a:rPr>
              <a:t>НЕФТЬ</a:t>
            </a:r>
          </a:p>
        </p:txBody>
      </p:sp>
      <p:sp>
        <p:nvSpPr>
          <p:cNvPr id="12" name="Параллелограмм 11"/>
          <p:cNvSpPr/>
          <p:nvPr/>
        </p:nvSpPr>
        <p:spPr>
          <a:xfrm>
            <a:off x="5929313" y="1413594"/>
            <a:ext cx="2714625" cy="503238"/>
          </a:xfrm>
          <a:prstGeom prst="parallelogram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baseline="-25000" dirty="0">
                <a:solidFill>
                  <a:schemeClr val="tx2">
                    <a:lumMod val="50000"/>
                  </a:schemeClr>
                </a:solidFill>
              </a:rPr>
              <a:t>ЭЛЕКТРОЭНЕРГИЯ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0700" y="3995913"/>
            <a:ext cx="153503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I МЕСТО </a:t>
            </a:r>
          </a:p>
        </p:txBody>
      </p:sp>
      <p:sp>
        <p:nvSpPr>
          <p:cNvPr id="14" name="Прямоугольник 44"/>
          <p:cNvSpPr>
            <a:spLocks noChangeArrowheads="1"/>
          </p:cNvSpPr>
          <p:nvPr/>
        </p:nvSpPr>
        <p:spPr bwMode="auto">
          <a:xfrm>
            <a:off x="459438" y="4484769"/>
            <a:ext cx="1857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0099"/>
                </a:solidFill>
                <a:latin typeface="+mn-lt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по добыче нефти</a:t>
            </a:r>
          </a:p>
        </p:txBody>
      </p:sp>
      <p:sp>
        <p:nvSpPr>
          <p:cNvPr id="15" name="Прямоугольник 51"/>
          <p:cNvSpPr>
            <a:spLocks noChangeArrowheads="1"/>
          </p:cNvSpPr>
          <p:nvPr/>
        </p:nvSpPr>
        <p:spPr bwMode="auto">
          <a:xfrm>
            <a:off x="462850" y="4852038"/>
            <a:ext cx="1601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0099"/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по производству       электроэнергии</a:t>
            </a:r>
          </a:p>
        </p:txBody>
      </p:sp>
      <p:sp>
        <p:nvSpPr>
          <p:cNvPr id="21515" name="Прямоугольник 15"/>
          <p:cNvSpPr>
            <a:spLocks noChangeArrowheads="1"/>
          </p:cNvSpPr>
          <p:nvPr/>
        </p:nvSpPr>
        <p:spPr bwMode="auto">
          <a:xfrm>
            <a:off x="3179000" y="4482748"/>
            <a:ext cx="2786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по объёму промышленного производства </a:t>
            </a:r>
          </a:p>
        </p:txBody>
      </p:sp>
      <p:sp>
        <p:nvSpPr>
          <p:cNvPr id="21516" name="Прямоугольник 17"/>
          <p:cNvSpPr>
            <a:spLocks noChangeArrowheads="1"/>
          </p:cNvSpPr>
          <p:nvPr/>
        </p:nvSpPr>
        <p:spPr bwMode="auto">
          <a:xfrm>
            <a:off x="3178965" y="5218442"/>
            <a:ext cx="2571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по поступлению налогов в бюджетную  систему РФ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600077" y="3995913"/>
            <a:ext cx="161999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4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43000">
                      <a:schemeClr val="accent2">
                        <a:lumMod val="75000"/>
                      </a:schemeClr>
                    </a:gs>
                    <a:gs pos="48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</a:t>
            </a:r>
            <a:r>
              <a:rPr lang="en-US" sz="24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43000">
                      <a:schemeClr val="accent2">
                        <a:lumMod val="75000"/>
                      </a:schemeClr>
                    </a:gs>
                    <a:gs pos="48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</a:t>
            </a:r>
            <a:r>
              <a:rPr lang="ru-RU" sz="24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43000">
                      <a:schemeClr val="accent2">
                        <a:lumMod val="75000"/>
                      </a:schemeClr>
                    </a:gs>
                    <a:gs pos="48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МЕСТО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</a:p>
        </p:txBody>
      </p:sp>
      <p:sp>
        <p:nvSpPr>
          <p:cNvPr id="21518" name="Прямоугольник 28"/>
          <p:cNvSpPr>
            <a:spLocks noChangeArrowheads="1"/>
          </p:cNvSpPr>
          <p:nvPr/>
        </p:nvSpPr>
        <p:spPr bwMode="auto">
          <a:xfrm>
            <a:off x="3179000" y="4928884"/>
            <a:ext cx="1816854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по добыче газа</a:t>
            </a:r>
          </a:p>
        </p:txBody>
      </p:sp>
      <p:sp>
        <p:nvSpPr>
          <p:cNvPr id="31" name="Прямоугольник 44"/>
          <p:cNvSpPr>
            <a:spLocks noChangeArrowheads="1"/>
          </p:cNvSpPr>
          <p:nvPr/>
        </p:nvSpPr>
        <p:spPr bwMode="auto">
          <a:xfrm>
            <a:off x="6375349" y="4465605"/>
            <a:ext cx="23432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0099"/>
                </a:solidFill>
                <a:latin typeface="+mn-lt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по объёму инвестиций в основной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капитал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60232" y="4011163"/>
            <a:ext cx="170495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4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43000">
                      <a:schemeClr val="accent3">
                        <a:lumMod val="60000"/>
                        <a:lumOff val="40000"/>
                      </a:schemeClr>
                    </a:gs>
                    <a:gs pos="48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</a:t>
            </a:r>
            <a:r>
              <a:rPr lang="en-US" sz="24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43000">
                      <a:schemeClr val="accent3">
                        <a:lumMod val="60000"/>
                        <a:lumOff val="40000"/>
                      </a:schemeClr>
                    </a:gs>
                    <a:gs pos="48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II</a:t>
            </a:r>
            <a:r>
              <a:rPr lang="ru-RU" sz="24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43000">
                      <a:schemeClr val="accent3">
                        <a:lumMod val="60000"/>
                        <a:lumOff val="40000"/>
                      </a:schemeClr>
                    </a:gs>
                    <a:gs pos="48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ru-RU" sz="2400" b="1" cap="all" dirty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43000">
                      <a:schemeClr val="accent3">
                        <a:lumMod val="60000"/>
                        <a:lumOff val="40000"/>
                      </a:schemeClr>
                    </a:gs>
                    <a:gs pos="48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МЕСТО 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-32" y="785794"/>
            <a:ext cx="9144032" cy="36000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 defTabSz="903012" eaLnBrk="0" hangingPunct="0">
              <a:defRPr/>
            </a:pP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ЮГРА В ЭКОНОМИКЕ РФ*</a:t>
            </a:r>
            <a:endParaRPr lang="ru-RU" sz="14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3923929" y="6597352"/>
            <a:ext cx="5328591" cy="2331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* Оценка </a:t>
            </a:r>
            <a:r>
              <a:rPr lang="ru-RU" sz="900" dirty="0" err="1" smtClean="0">
                <a:solidFill>
                  <a:schemeClr val="tx2">
                    <a:lumMod val="50000"/>
                  </a:schemeClr>
                </a:solidFill>
              </a:rPr>
              <a:t>Депэкономики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 Югры</a:t>
            </a:r>
          </a:p>
          <a:p>
            <a:endParaRPr lang="ru-RU" sz="9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9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60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0"/>
          <p:cNvSpPr/>
          <p:nvPr/>
        </p:nvSpPr>
        <p:spPr bwMode="gray">
          <a:xfrm rot="16200000">
            <a:off x="2287658" y="4799042"/>
            <a:ext cx="896363" cy="396000"/>
          </a:xfrm>
          <a:prstGeom prst="downArrow">
            <a:avLst>
              <a:gd name="adj1" fmla="val 65827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</a:gradFill>
          <a:ln w="3175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071563" marR="0" lvl="0" indent="0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1" u="none" strike="noStrike" kern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Down Arrow 10"/>
          <p:cNvSpPr/>
          <p:nvPr/>
        </p:nvSpPr>
        <p:spPr bwMode="gray">
          <a:xfrm>
            <a:off x="3822764" y="1868109"/>
            <a:ext cx="1604865" cy="396000"/>
          </a:xfrm>
          <a:prstGeom prst="downArrow">
            <a:avLst>
              <a:gd name="adj1" fmla="val 65827"/>
              <a:gd name="adj2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</a:gradFill>
          <a:ln w="3175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071563" marR="0" lvl="0" indent="0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1" u="none" strike="noStrike" kern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32" y="785794"/>
            <a:ext cx="9144032" cy="482966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 defTabSz="903012" eaLnBrk="0" hangingPunct="0">
              <a:defRPr/>
            </a:pP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 МЕРОПРИЯТИЙ ПО ОБЕСПЕЧЕНИЮ УСТОЙЧИВОГО РАЗВИТИЯ </a:t>
            </a:r>
          </a:p>
          <a:p>
            <a:pPr algn="ctr" defTabSz="903012" eaLnBrk="0" hangingPunct="0">
              <a:defRPr/>
            </a:pP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ЭКОНОМИКИ И СОЦИАЛЬНОЙ СТАБИЛЬНОСТИ В 2015 ГОДУ</a:t>
            </a:r>
            <a:endParaRPr lang="ru-RU" sz="14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76"/>
          <p:cNvSpPr>
            <a:spLocks noChangeArrowheads="1"/>
          </p:cNvSpPr>
          <p:nvPr/>
        </p:nvSpPr>
        <p:spPr bwMode="auto">
          <a:xfrm>
            <a:off x="323528" y="1412776"/>
            <a:ext cx="8568952" cy="480734"/>
          </a:xfrm>
          <a:prstGeom prst="roundRect">
            <a:avLst>
              <a:gd name="adj" fmla="val 12329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just"/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    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План первоочередных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мероприятий Правительства РФ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по обеспечению устойчивого развития экономики и социальной стабильности в 2015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году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(распоряжение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Правительства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РФ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27.01.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2015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г. №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98-р)</a:t>
            </a:r>
            <a:endParaRPr lang="ru-RU" spc="-26" dirty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AutoShape 76"/>
          <p:cNvSpPr>
            <a:spLocks noChangeArrowheads="1"/>
          </p:cNvSpPr>
          <p:nvPr/>
        </p:nvSpPr>
        <p:spPr bwMode="auto">
          <a:xfrm>
            <a:off x="323528" y="2270171"/>
            <a:ext cx="8568952" cy="875069"/>
          </a:xfrm>
          <a:prstGeom prst="roundRect">
            <a:avLst>
              <a:gd name="adj" fmla="val 12329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План мероприятий по обеспечению устойчивого развития экономики и социальной стабильности в Ханты-Мансийском автономном округе – Югре на 2015 год и на период 2016 и 2017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годов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(утвержден в соответствии с п. 2 поручения Председателя Правительства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РФ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20.01.2015 г.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№ ДМ-П13-200 распоряжением Правительства Ханты-Мансийского автономного округа – Югры от 16.02.2015 № 62-рп)</a:t>
            </a:r>
            <a:endParaRPr lang="ru-RU" spc="-26" dirty="0">
              <a:solidFill>
                <a:schemeClr val="tx2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60941428"/>
              </p:ext>
            </p:extLst>
          </p:nvPr>
        </p:nvGraphicFramePr>
        <p:xfrm>
          <a:off x="2933840" y="3212976"/>
          <a:ext cx="592948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323528" y="4260399"/>
            <a:ext cx="2232248" cy="1400849"/>
            <a:chOff x="323528" y="4077072"/>
            <a:chExt cx="2232248" cy="1400849"/>
          </a:xfrm>
        </p:grpSpPr>
        <p:sp>
          <p:nvSpPr>
            <p:cNvPr id="5" name="AutoShape 76"/>
            <p:cNvSpPr>
              <a:spLocks noChangeArrowheads="1"/>
            </p:cNvSpPr>
            <p:nvPr/>
          </p:nvSpPr>
          <p:spPr bwMode="auto">
            <a:xfrm>
              <a:off x="323528" y="4077072"/>
              <a:ext cx="2232248" cy="1400849"/>
            </a:xfrm>
            <a:prstGeom prst="roundRect">
              <a:avLst>
                <a:gd name="adj" fmla="val 12329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 lIns="80138" tIns="40069" rIns="80138" bIns="40069" anchor="ctr">
              <a:spAutoFit/>
            </a:bodyPr>
            <a:lstStyle/>
            <a:p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Ключевые направления действий Правительства 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Югры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: </a:t>
              </a:r>
            </a:p>
          </p:txBody>
        </p:sp>
        <p:sp>
          <p:nvSpPr>
            <p:cNvPr id="11" name="Freeform 4921"/>
            <p:cNvSpPr>
              <a:spLocks noEditPoints="1"/>
            </p:cNvSpPr>
            <p:nvPr/>
          </p:nvSpPr>
          <p:spPr bwMode="auto">
            <a:xfrm>
              <a:off x="2095168" y="4221838"/>
              <a:ext cx="286280" cy="431298"/>
            </a:xfrm>
            <a:custGeom>
              <a:avLst/>
              <a:gdLst>
                <a:gd name="T0" fmla="*/ 204 w 278"/>
                <a:gd name="T1" fmla="*/ 126 h 356"/>
                <a:gd name="T2" fmla="*/ 218 w 278"/>
                <a:gd name="T3" fmla="*/ 56 h 356"/>
                <a:gd name="T4" fmla="*/ 218 w 278"/>
                <a:gd name="T5" fmla="*/ 56 h 356"/>
                <a:gd name="T6" fmla="*/ 222 w 278"/>
                <a:gd name="T7" fmla="*/ 56 h 356"/>
                <a:gd name="T8" fmla="*/ 226 w 278"/>
                <a:gd name="T9" fmla="*/ 50 h 356"/>
                <a:gd name="T10" fmla="*/ 228 w 278"/>
                <a:gd name="T11" fmla="*/ 46 h 356"/>
                <a:gd name="T12" fmla="*/ 222 w 278"/>
                <a:gd name="T13" fmla="*/ 38 h 356"/>
                <a:gd name="T14" fmla="*/ 160 w 278"/>
                <a:gd name="T15" fmla="*/ 2 h 356"/>
                <a:gd name="T16" fmla="*/ 150 w 278"/>
                <a:gd name="T17" fmla="*/ 2 h 356"/>
                <a:gd name="T18" fmla="*/ 88 w 278"/>
                <a:gd name="T19" fmla="*/ 38 h 356"/>
                <a:gd name="T20" fmla="*/ 84 w 278"/>
                <a:gd name="T21" fmla="*/ 48 h 356"/>
                <a:gd name="T22" fmla="*/ 88 w 278"/>
                <a:gd name="T23" fmla="*/ 54 h 356"/>
                <a:gd name="T24" fmla="*/ 108 w 278"/>
                <a:gd name="T25" fmla="*/ 56 h 356"/>
                <a:gd name="T26" fmla="*/ 22 w 278"/>
                <a:gd name="T27" fmla="*/ 170 h 356"/>
                <a:gd name="T28" fmla="*/ 74 w 278"/>
                <a:gd name="T29" fmla="*/ 114 h 356"/>
                <a:gd name="T30" fmla="*/ 22 w 278"/>
                <a:gd name="T31" fmla="*/ 70 h 356"/>
                <a:gd name="T32" fmla="*/ 22 w 278"/>
                <a:gd name="T33" fmla="*/ 64 h 356"/>
                <a:gd name="T34" fmla="*/ 18 w 278"/>
                <a:gd name="T35" fmla="*/ 56 h 356"/>
                <a:gd name="T36" fmla="*/ 12 w 278"/>
                <a:gd name="T37" fmla="*/ 54 h 356"/>
                <a:gd name="T38" fmla="*/ 8 w 278"/>
                <a:gd name="T39" fmla="*/ 54 h 356"/>
                <a:gd name="T40" fmla="*/ 2 w 278"/>
                <a:gd name="T41" fmla="*/ 60 h 356"/>
                <a:gd name="T42" fmla="*/ 2 w 278"/>
                <a:gd name="T43" fmla="*/ 190 h 356"/>
                <a:gd name="T44" fmla="*/ 0 w 278"/>
                <a:gd name="T45" fmla="*/ 190 h 356"/>
                <a:gd name="T46" fmla="*/ 0 w 278"/>
                <a:gd name="T47" fmla="*/ 340 h 356"/>
                <a:gd name="T48" fmla="*/ 6 w 278"/>
                <a:gd name="T49" fmla="*/ 350 h 356"/>
                <a:gd name="T50" fmla="*/ 16 w 278"/>
                <a:gd name="T51" fmla="*/ 356 h 356"/>
                <a:gd name="T52" fmla="*/ 134 w 278"/>
                <a:gd name="T53" fmla="*/ 260 h 356"/>
                <a:gd name="T54" fmla="*/ 178 w 278"/>
                <a:gd name="T55" fmla="*/ 356 h 356"/>
                <a:gd name="T56" fmla="*/ 262 w 278"/>
                <a:gd name="T57" fmla="*/ 356 h 356"/>
                <a:gd name="T58" fmla="*/ 272 w 278"/>
                <a:gd name="T59" fmla="*/ 350 h 356"/>
                <a:gd name="T60" fmla="*/ 278 w 278"/>
                <a:gd name="T61" fmla="*/ 340 h 356"/>
                <a:gd name="T62" fmla="*/ 278 w 278"/>
                <a:gd name="T63" fmla="*/ 174 h 356"/>
                <a:gd name="T64" fmla="*/ 276 w 278"/>
                <a:gd name="T65" fmla="*/ 164 h 356"/>
                <a:gd name="T66" fmla="*/ 268 w 278"/>
                <a:gd name="T67" fmla="*/ 158 h 356"/>
                <a:gd name="T68" fmla="*/ 102 w 278"/>
                <a:gd name="T69" fmla="*/ 306 h 356"/>
                <a:gd name="T70" fmla="*/ 58 w 278"/>
                <a:gd name="T71" fmla="*/ 260 h 356"/>
                <a:gd name="T72" fmla="*/ 102 w 278"/>
                <a:gd name="T73" fmla="*/ 306 h 356"/>
                <a:gd name="T74" fmla="*/ 58 w 278"/>
                <a:gd name="T75" fmla="*/ 230 h 356"/>
                <a:gd name="T76" fmla="*/ 102 w 278"/>
                <a:gd name="T77" fmla="*/ 186 h 356"/>
                <a:gd name="T78" fmla="*/ 178 w 278"/>
                <a:gd name="T79" fmla="*/ 230 h 356"/>
                <a:gd name="T80" fmla="*/ 134 w 278"/>
                <a:gd name="T81" fmla="*/ 186 h 356"/>
                <a:gd name="T82" fmla="*/ 178 w 278"/>
                <a:gd name="T83" fmla="*/ 230 h 356"/>
                <a:gd name="T84" fmla="*/ 156 w 278"/>
                <a:gd name="T85" fmla="*/ 114 h 356"/>
                <a:gd name="T86" fmla="*/ 140 w 278"/>
                <a:gd name="T87" fmla="*/ 106 h 356"/>
                <a:gd name="T88" fmla="*/ 134 w 278"/>
                <a:gd name="T89" fmla="*/ 90 h 356"/>
                <a:gd name="T90" fmla="*/ 136 w 278"/>
                <a:gd name="T91" fmla="*/ 82 h 356"/>
                <a:gd name="T92" fmla="*/ 146 w 278"/>
                <a:gd name="T93" fmla="*/ 70 h 356"/>
                <a:gd name="T94" fmla="*/ 156 w 278"/>
                <a:gd name="T95" fmla="*/ 68 h 356"/>
                <a:gd name="T96" fmla="*/ 172 w 278"/>
                <a:gd name="T97" fmla="*/ 76 h 356"/>
                <a:gd name="T98" fmla="*/ 178 w 278"/>
                <a:gd name="T99" fmla="*/ 90 h 356"/>
                <a:gd name="T100" fmla="*/ 176 w 278"/>
                <a:gd name="T101" fmla="*/ 100 h 356"/>
                <a:gd name="T102" fmla="*/ 164 w 278"/>
                <a:gd name="T103" fmla="*/ 112 h 356"/>
                <a:gd name="T104" fmla="*/ 156 w 278"/>
                <a:gd name="T105" fmla="*/ 11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" h="356">
                  <a:moveTo>
                    <a:pt x="268" y="158"/>
                  </a:moveTo>
                  <a:lnTo>
                    <a:pt x="204" y="126"/>
                  </a:lnTo>
                  <a:lnTo>
                    <a:pt x="204" y="56"/>
                  </a:lnTo>
                  <a:lnTo>
                    <a:pt x="218" y="56"/>
                  </a:lnTo>
                  <a:lnTo>
                    <a:pt x="218" y="56"/>
                  </a:lnTo>
                  <a:lnTo>
                    <a:pt x="218" y="56"/>
                  </a:lnTo>
                  <a:lnTo>
                    <a:pt x="218" y="56"/>
                  </a:lnTo>
                  <a:lnTo>
                    <a:pt x="222" y="56"/>
                  </a:lnTo>
                  <a:lnTo>
                    <a:pt x="224" y="54"/>
                  </a:lnTo>
                  <a:lnTo>
                    <a:pt x="226" y="50"/>
                  </a:lnTo>
                  <a:lnTo>
                    <a:pt x="228" y="46"/>
                  </a:lnTo>
                  <a:lnTo>
                    <a:pt x="228" y="46"/>
                  </a:lnTo>
                  <a:lnTo>
                    <a:pt x="226" y="40"/>
                  </a:lnTo>
                  <a:lnTo>
                    <a:pt x="222" y="38"/>
                  </a:lnTo>
                  <a:lnTo>
                    <a:pt x="160" y="2"/>
                  </a:lnTo>
                  <a:lnTo>
                    <a:pt x="160" y="2"/>
                  </a:lnTo>
                  <a:lnTo>
                    <a:pt x="156" y="0"/>
                  </a:lnTo>
                  <a:lnTo>
                    <a:pt x="150" y="2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8" y="54"/>
                  </a:lnTo>
                  <a:lnTo>
                    <a:pt x="94" y="56"/>
                  </a:lnTo>
                  <a:lnTo>
                    <a:pt x="108" y="56"/>
                  </a:lnTo>
                  <a:lnTo>
                    <a:pt x="108" y="126"/>
                  </a:lnTo>
                  <a:lnTo>
                    <a:pt x="22" y="170"/>
                  </a:lnTo>
                  <a:lnTo>
                    <a:pt x="22" y="114"/>
                  </a:lnTo>
                  <a:lnTo>
                    <a:pt x="74" y="114"/>
                  </a:lnTo>
                  <a:lnTo>
                    <a:pt x="74" y="70"/>
                  </a:lnTo>
                  <a:lnTo>
                    <a:pt x="22" y="70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0" y="60"/>
                  </a:lnTo>
                  <a:lnTo>
                    <a:pt x="18" y="56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6"/>
                  </a:lnTo>
                  <a:lnTo>
                    <a:pt x="2" y="60"/>
                  </a:lnTo>
                  <a:lnTo>
                    <a:pt x="2" y="64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0" y="190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2" y="346"/>
                  </a:lnTo>
                  <a:lnTo>
                    <a:pt x="6" y="350"/>
                  </a:lnTo>
                  <a:lnTo>
                    <a:pt x="10" y="354"/>
                  </a:lnTo>
                  <a:lnTo>
                    <a:pt x="16" y="356"/>
                  </a:lnTo>
                  <a:lnTo>
                    <a:pt x="134" y="356"/>
                  </a:lnTo>
                  <a:lnTo>
                    <a:pt x="134" y="260"/>
                  </a:lnTo>
                  <a:lnTo>
                    <a:pt x="178" y="260"/>
                  </a:lnTo>
                  <a:lnTo>
                    <a:pt x="178" y="356"/>
                  </a:lnTo>
                  <a:lnTo>
                    <a:pt x="262" y="356"/>
                  </a:lnTo>
                  <a:lnTo>
                    <a:pt x="262" y="356"/>
                  </a:lnTo>
                  <a:lnTo>
                    <a:pt x="268" y="354"/>
                  </a:lnTo>
                  <a:lnTo>
                    <a:pt x="272" y="350"/>
                  </a:lnTo>
                  <a:lnTo>
                    <a:pt x="276" y="346"/>
                  </a:lnTo>
                  <a:lnTo>
                    <a:pt x="278" y="340"/>
                  </a:lnTo>
                  <a:lnTo>
                    <a:pt x="278" y="174"/>
                  </a:lnTo>
                  <a:lnTo>
                    <a:pt x="278" y="174"/>
                  </a:lnTo>
                  <a:lnTo>
                    <a:pt x="276" y="168"/>
                  </a:lnTo>
                  <a:lnTo>
                    <a:pt x="276" y="164"/>
                  </a:lnTo>
                  <a:lnTo>
                    <a:pt x="272" y="162"/>
                  </a:lnTo>
                  <a:lnTo>
                    <a:pt x="268" y="158"/>
                  </a:lnTo>
                  <a:lnTo>
                    <a:pt x="268" y="158"/>
                  </a:lnTo>
                  <a:close/>
                  <a:moveTo>
                    <a:pt x="102" y="306"/>
                  </a:moveTo>
                  <a:lnTo>
                    <a:pt x="58" y="306"/>
                  </a:lnTo>
                  <a:lnTo>
                    <a:pt x="58" y="260"/>
                  </a:lnTo>
                  <a:lnTo>
                    <a:pt x="102" y="260"/>
                  </a:lnTo>
                  <a:lnTo>
                    <a:pt x="102" y="306"/>
                  </a:lnTo>
                  <a:close/>
                  <a:moveTo>
                    <a:pt x="102" y="230"/>
                  </a:moveTo>
                  <a:lnTo>
                    <a:pt x="58" y="230"/>
                  </a:lnTo>
                  <a:lnTo>
                    <a:pt x="58" y="186"/>
                  </a:lnTo>
                  <a:lnTo>
                    <a:pt x="102" y="186"/>
                  </a:lnTo>
                  <a:lnTo>
                    <a:pt x="102" y="230"/>
                  </a:lnTo>
                  <a:close/>
                  <a:moveTo>
                    <a:pt x="178" y="230"/>
                  </a:moveTo>
                  <a:lnTo>
                    <a:pt x="134" y="230"/>
                  </a:lnTo>
                  <a:lnTo>
                    <a:pt x="134" y="186"/>
                  </a:lnTo>
                  <a:lnTo>
                    <a:pt x="178" y="186"/>
                  </a:lnTo>
                  <a:lnTo>
                    <a:pt x="178" y="230"/>
                  </a:lnTo>
                  <a:close/>
                  <a:moveTo>
                    <a:pt x="156" y="114"/>
                  </a:moveTo>
                  <a:lnTo>
                    <a:pt x="156" y="114"/>
                  </a:lnTo>
                  <a:lnTo>
                    <a:pt x="146" y="112"/>
                  </a:lnTo>
                  <a:lnTo>
                    <a:pt x="140" y="106"/>
                  </a:lnTo>
                  <a:lnTo>
                    <a:pt x="136" y="100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6" y="82"/>
                  </a:lnTo>
                  <a:lnTo>
                    <a:pt x="140" y="76"/>
                  </a:lnTo>
                  <a:lnTo>
                    <a:pt x="146" y="70"/>
                  </a:lnTo>
                  <a:lnTo>
                    <a:pt x="156" y="68"/>
                  </a:lnTo>
                  <a:lnTo>
                    <a:pt x="156" y="68"/>
                  </a:lnTo>
                  <a:lnTo>
                    <a:pt x="164" y="70"/>
                  </a:lnTo>
                  <a:lnTo>
                    <a:pt x="172" y="76"/>
                  </a:lnTo>
                  <a:lnTo>
                    <a:pt x="176" y="82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6" y="100"/>
                  </a:lnTo>
                  <a:lnTo>
                    <a:pt x="172" y="106"/>
                  </a:lnTo>
                  <a:lnTo>
                    <a:pt x="164" y="112"/>
                  </a:lnTo>
                  <a:lnTo>
                    <a:pt x="156" y="114"/>
                  </a:lnTo>
                  <a:lnTo>
                    <a:pt x="156" y="114"/>
                  </a:lnTo>
                  <a:close/>
                </a:path>
              </a:pathLst>
            </a:custGeom>
            <a:solidFill>
              <a:srgbClr val="0000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14911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76"/>
          <p:cNvSpPr>
            <a:spLocks noChangeArrowheads="1"/>
          </p:cNvSpPr>
          <p:nvPr/>
        </p:nvSpPr>
        <p:spPr bwMode="auto">
          <a:xfrm>
            <a:off x="467544" y="1762157"/>
            <a:ext cx="8352928" cy="4207959"/>
          </a:xfrm>
          <a:prstGeom prst="roundRect">
            <a:avLst>
              <a:gd name="adj" fmla="val 716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marL="360000" lvl="0" indent="-285750" algn="just" eaLnBrk="0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kumimoji="0" lang="ru-RU" sz="1500" b="1" kern="0" dirty="0" smtClean="0">
                <a:solidFill>
                  <a:srgbClr val="000082"/>
                </a:solidFill>
                <a:latin typeface="+mn-lt"/>
                <a:ea typeface="Calibri" panose="020F0502020204030204" pitchFamily="34" charset="0"/>
              </a:rPr>
              <a:t>Перезагрузка </a:t>
            </a:r>
            <a:r>
              <a:rPr kumimoji="0" lang="ru-RU" sz="1500" b="1" kern="0" dirty="0">
                <a:solidFill>
                  <a:srgbClr val="000082"/>
                </a:solidFill>
                <a:latin typeface="+mn-lt"/>
                <a:ea typeface="Calibri" panose="020F0502020204030204" pitchFamily="34" charset="0"/>
              </a:rPr>
              <a:t>системы управления в сфере инвестиционной деятельности с процессной на проектно-ориентированную модель</a:t>
            </a:r>
            <a:r>
              <a:rPr kumimoji="0" lang="ru-RU" sz="1500" b="1" kern="0" dirty="0" smtClean="0">
                <a:solidFill>
                  <a:srgbClr val="000082"/>
                </a:solidFill>
                <a:latin typeface="+mn-lt"/>
                <a:ea typeface="Calibri" panose="020F0502020204030204" pitchFamily="34" charset="0"/>
              </a:rPr>
              <a:t>;</a:t>
            </a:r>
            <a:endParaRPr kumimoji="0" lang="ru-RU" sz="1500" b="1" kern="0" dirty="0">
              <a:solidFill>
                <a:srgbClr val="000082"/>
              </a:solidFill>
              <a:latin typeface="+mn-lt"/>
              <a:ea typeface="Times New Roman" panose="02020603050405020304" pitchFamily="18" charset="0"/>
            </a:endParaRPr>
          </a:p>
          <a:p>
            <a:pPr marL="360000" lvl="0" indent="-285750" algn="just" eaLnBrk="0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kumimoji="0" lang="ru-RU" sz="1500" b="1" kern="0" dirty="0">
                <a:solidFill>
                  <a:srgbClr val="000082"/>
                </a:solidFill>
                <a:latin typeface="+mn-lt"/>
                <a:ea typeface="Calibri" panose="020F0502020204030204" pitchFamily="34" charset="0"/>
              </a:rPr>
              <a:t>П</a:t>
            </a:r>
            <a:r>
              <a:rPr kumimoji="0" lang="ru-RU" sz="1500" b="1" kern="0" dirty="0" smtClean="0">
                <a:solidFill>
                  <a:srgbClr val="000082"/>
                </a:solidFill>
                <a:latin typeface="+mn-lt"/>
                <a:ea typeface="Calibri" panose="020F0502020204030204" pitchFamily="34" charset="0"/>
              </a:rPr>
              <a:t>ерестройка промышленной политики; </a:t>
            </a:r>
            <a:endParaRPr kumimoji="0" lang="ru-RU" sz="1500" b="1" kern="0" dirty="0">
              <a:solidFill>
                <a:srgbClr val="000082"/>
              </a:solidFill>
              <a:latin typeface="+mn-lt"/>
              <a:ea typeface="Times New Roman" panose="02020603050405020304" pitchFamily="18" charset="0"/>
            </a:endParaRPr>
          </a:p>
          <a:p>
            <a:pPr marL="360000" lvl="0" indent="-285750" algn="just" eaLnBrk="0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kumimoji="0" lang="ru-RU" sz="1500" b="1" kern="0" dirty="0" smtClean="0">
                <a:solidFill>
                  <a:srgbClr val="000082"/>
                </a:solidFill>
                <a:latin typeface="+mn-lt"/>
                <a:ea typeface="Calibri" panose="020F0502020204030204" pitchFamily="34" charset="0"/>
              </a:rPr>
              <a:t>Использование </a:t>
            </a:r>
            <a:r>
              <a:rPr kumimoji="0" lang="ru-RU" sz="1500" b="1" kern="0" dirty="0">
                <a:solidFill>
                  <a:srgbClr val="000082"/>
                </a:solidFill>
                <a:latin typeface="+mn-lt"/>
                <a:ea typeface="Calibri" panose="020F0502020204030204" pitchFamily="34" charset="0"/>
              </a:rPr>
              <a:t>технологии бережливого производства в реальном и бюджетном секторах экономики. Югра может стать первым российским регионом, который запустит программу «Бережливый регион» комплексно;</a:t>
            </a:r>
            <a:endParaRPr kumimoji="0" lang="ru-RU" sz="1500" b="1" kern="0" dirty="0">
              <a:solidFill>
                <a:srgbClr val="000082"/>
              </a:solidFill>
              <a:latin typeface="+mn-lt"/>
              <a:ea typeface="Times New Roman" panose="02020603050405020304" pitchFamily="18" charset="0"/>
            </a:endParaRPr>
          </a:p>
          <a:p>
            <a:pPr marL="360000" lvl="0" indent="-285750" algn="just" eaLnBrk="0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kumimoji="0" lang="ru-RU" sz="1500" b="1" kern="0" dirty="0" smtClean="0">
                <a:solidFill>
                  <a:srgbClr val="000082"/>
                </a:solidFill>
                <a:latin typeface="+mn-lt"/>
                <a:ea typeface="Calibri" panose="020F0502020204030204" pitchFamily="34" charset="0"/>
              </a:rPr>
              <a:t>Широкая программа </a:t>
            </a:r>
            <a:r>
              <a:rPr kumimoji="0" lang="ru-RU" sz="1500" b="1" kern="0" dirty="0" err="1" smtClean="0">
                <a:solidFill>
                  <a:srgbClr val="000082"/>
                </a:solidFill>
                <a:latin typeface="+mn-lt"/>
                <a:ea typeface="Calibri" panose="020F0502020204030204" pitchFamily="34" charset="0"/>
              </a:rPr>
              <a:t>импортозамещения</a:t>
            </a:r>
            <a:r>
              <a:rPr kumimoji="0" lang="en-US" sz="1500" b="1" kern="0" dirty="0" smtClean="0">
                <a:solidFill>
                  <a:srgbClr val="000082"/>
                </a:solidFill>
                <a:latin typeface="+mn-lt"/>
                <a:ea typeface="Calibri" panose="020F0502020204030204" pitchFamily="34" charset="0"/>
              </a:rPr>
              <a:t>;</a:t>
            </a:r>
            <a:endParaRPr kumimoji="0" lang="ru-RU" sz="1500" b="1" kern="0" dirty="0">
              <a:solidFill>
                <a:srgbClr val="000082"/>
              </a:solidFill>
              <a:latin typeface="+mn-lt"/>
              <a:ea typeface="Times New Roman" panose="02020603050405020304" pitchFamily="18" charset="0"/>
            </a:endParaRPr>
          </a:p>
          <a:p>
            <a:pPr marL="360000" lvl="0" indent="-285750" algn="just" eaLnBrk="0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kumimoji="0" lang="ru-RU" sz="1500" b="1" kern="0" dirty="0" smtClean="0">
                <a:solidFill>
                  <a:srgbClr val="000082"/>
                </a:solidFill>
                <a:latin typeface="+mn-lt"/>
                <a:ea typeface="Calibri" panose="020F0502020204030204" pitchFamily="34" charset="0"/>
              </a:rPr>
              <a:t>Развитие </a:t>
            </a:r>
            <a:r>
              <a:rPr kumimoji="0" lang="ru-RU" sz="1500" b="1" kern="0" dirty="0">
                <a:solidFill>
                  <a:srgbClr val="000082"/>
                </a:solidFill>
                <a:latin typeface="+mn-lt"/>
                <a:ea typeface="Calibri" panose="020F0502020204030204" pitchFamily="34" charset="0"/>
              </a:rPr>
              <a:t>конкуренции;</a:t>
            </a:r>
            <a:endParaRPr kumimoji="0" lang="ru-RU" sz="1500" b="1" kern="0" dirty="0">
              <a:solidFill>
                <a:srgbClr val="000082"/>
              </a:solidFill>
              <a:latin typeface="+mn-lt"/>
              <a:ea typeface="Times New Roman" panose="02020603050405020304" pitchFamily="18" charset="0"/>
            </a:endParaRPr>
          </a:p>
          <a:p>
            <a:pPr marL="360000" lvl="0" indent="-285750" algn="just" eaLnBrk="0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kumimoji="0" lang="ru-RU" sz="1500" b="1" kern="0" dirty="0" smtClean="0">
                <a:solidFill>
                  <a:srgbClr val="000082"/>
                </a:solidFill>
                <a:latin typeface="+mn-lt"/>
                <a:ea typeface="Calibri" panose="020F0502020204030204" pitchFamily="34" charset="0"/>
              </a:rPr>
              <a:t>Автоматизация </a:t>
            </a:r>
            <a:r>
              <a:rPr kumimoji="0" lang="ru-RU" sz="1500" b="1" kern="0" dirty="0">
                <a:solidFill>
                  <a:srgbClr val="000082"/>
                </a:solidFill>
                <a:latin typeface="+mn-lt"/>
                <a:ea typeface="Calibri" panose="020F0502020204030204" pitchFamily="34" charset="0"/>
              </a:rPr>
              <a:t>процессов управления, целью которой является большая степень автоматизации в вопросах упрощения процесса обращений граждан в государственные инстанции;</a:t>
            </a:r>
            <a:endParaRPr kumimoji="0" lang="ru-RU" sz="1500" b="1" kern="0" dirty="0">
              <a:solidFill>
                <a:srgbClr val="000082"/>
              </a:solidFill>
              <a:latin typeface="+mn-lt"/>
              <a:ea typeface="Times New Roman" panose="02020603050405020304" pitchFamily="18" charset="0"/>
            </a:endParaRPr>
          </a:p>
          <a:p>
            <a:pPr marL="360000" lvl="0" indent="-285750" algn="just" eaLnBrk="0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kumimoji="0" lang="ru-RU" sz="1500" b="1" kern="0" dirty="0" smtClean="0">
                <a:solidFill>
                  <a:srgbClr val="000082"/>
                </a:solidFill>
                <a:latin typeface="+mn-lt"/>
                <a:ea typeface="Calibri" panose="020F0502020204030204" pitchFamily="34" charset="0"/>
              </a:rPr>
              <a:t>Дополнительные меры, направленные </a:t>
            </a:r>
            <a:r>
              <a:rPr kumimoji="0" lang="ru-RU" sz="1500" b="1" kern="0" dirty="0">
                <a:solidFill>
                  <a:srgbClr val="000082"/>
                </a:solidFill>
                <a:latin typeface="+mn-lt"/>
                <a:ea typeface="Calibri" panose="020F0502020204030204" pitchFamily="34" charset="0"/>
              </a:rPr>
              <a:t>на сохранение устойчивости организаций промышленности; компенсацию инфляционных издержек наиболее уязвимым категориям граждан; снижение издержек бизнеса; содействие изменению структуры занятости Плана мероприятий по обеспечению устойчивого развития экономики и социальной стабильности.</a:t>
            </a:r>
            <a:endParaRPr kumimoji="0" lang="ru-RU" sz="1500" b="1" kern="0" dirty="0">
              <a:solidFill>
                <a:srgbClr val="000082"/>
              </a:solidFill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802052"/>
            <a:ext cx="9144001" cy="36000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r>
              <a:rPr lang="ru-RU" sz="1400" b="1" i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ИНСТИТУЦИОНАЛЬНЫЕ ИТОГИ 2015 года</a:t>
            </a:r>
            <a:r>
              <a:rPr lang="en-US" sz="1400" b="1" i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:</a:t>
            </a:r>
            <a:endParaRPr lang="ru-RU" sz="1400" b="1" i="1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5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23" name="Group 61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26500695"/>
              </p:ext>
            </p:extLst>
          </p:nvPr>
        </p:nvGraphicFramePr>
        <p:xfrm>
          <a:off x="107504" y="1556792"/>
          <a:ext cx="8856985" cy="4938908"/>
        </p:xfrm>
        <a:graphic>
          <a:graphicData uri="http://schemas.openxmlformats.org/drawingml/2006/table">
            <a:tbl>
              <a:tblPr/>
              <a:tblGrid>
                <a:gridCol w="4827993"/>
                <a:gridCol w="1005770"/>
                <a:gridCol w="1005770"/>
                <a:gridCol w="1008726"/>
                <a:gridCol w="1008726"/>
              </a:tblGrid>
              <a:tr h="262509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</a:t>
                      </a:r>
                      <a:r>
                        <a:rPr kumimoji="1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7DB2FF"/>
                        </a:gs>
                        <a:gs pos="45000">
                          <a:srgbClr val="FFFFFF"/>
                        </a:gs>
                        <a:gs pos="70000">
                          <a:srgbClr val="FFFFFF"/>
                        </a:gs>
                        <a:gs pos="100000">
                          <a:srgbClr val="5E9EFF"/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Россия</a:t>
                      </a:r>
                      <a:endParaRPr kumimoji="1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7DB2FF"/>
                        </a:gs>
                        <a:gs pos="45000">
                          <a:srgbClr val="FFFFFF"/>
                        </a:gs>
                        <a:gs pos="70000">
                          <a:srgbClr val="FFFFFF"/>
                        </a:gs>
                        <a:gs pos="100000">
                          <a:srgbClr val="5E9EFF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7DB2FF"/>
                        </a:gs>
                        <a:gs pos="45000">
                          <a:srgbClr val="FFFFFF"/>
                        </a:gs>
                        <a:gs pos="70000">
                          <a:srgbClr val="FFFFFF"/>
                        </a:gs>
                        <a:gs pos="100000">
                          <a:srgbClr val="5E9EFF"/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Югра</a:t>
                      </a:r>
                      <a:endParaRPr kumimoji="1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7DB2FF"/>
                        </a:gs>
                        <a:gs pos="45000">
                          <a:srgbClr val="FFFFFF"/>
                        </a:gs>
                        <a:gs pos="70000">
                          <a:srgbClr val="FFFFFF"/>
                        </a:gs>
                        <a:gs pos="100000">
                          <a:srgbClr val="5E9EFF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7DB2FF"/>
                        </a:gs>
                        <a:gs pos="45000">
                          <a:srgbClr val="FFFFFF"/>
                        </a:gs>
                        <a:gs pos="70000">
                          <a:srgbClr val="FFFFFF"/>
                        </a:gs>
                        <a:gs pos="100000">
                          <a:srgbClr val="5E9EFF"/>
                        </a:gs>
                      </a:gsLst>
                      <a:lin ang="16200000" scaled="1"/>
                    </a:gradFill>
                  </a:tcPr>
                </a:tc>
              </a:tr>
              <a:tr h="554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2014 год</a:t>
                      </a:r>
                      <a:endParaRPr kumimoji="1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7DB2FF"/>
                        </a:gs>
                        <a:gs pos="45000">
                          <a:srgbClr val="FFFFFF"/>
                        </a:gs>
                        <a:gs pos="70000">
                          <a:srgbClr val="FFFFFF"/>
                        </a:gs>
                        <a:gs pos="100000">
                          <a:srgbClr val="5E9EFF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2015 год оценка**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7DB2FF"/>
                        </a:gs>
                        <a:gs pos="45000">
                          <a:srgbClr val="FFFFFF"/>
                        </a:gs>
                        <a:gs pos="70000">
                          <a:srgbClr val="FFFFFF"/>
                        </a:gs>
                        <a:gs pos="100000">
                          <a:srgbClr val="5E9EFF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2014 год</a:t>
                      </a:r>
                      <a:endParaRPr kumimoji="1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7DB2FF"/>
                        </a:gs>
                        <a:gs pos="45000">
                          <a:srgbClr val="FFFFFF"/>
                        </a:gs>
                        <a:gs pos="70000">
                          <a:srgbClr val="FFFFFF"/>
                        </a:gs>
                        <a:gs pos="100000">
                          <a:srgbClr val="5E9EFF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2015 год оценка***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7DB2FF"/>
                        </a:gs>
                        <a:gs pos="45000">
                          <a:srgbClr val="FFFFFF"/>
                        </a:gs>
                        <a:gs pos="70000">
                          <a:srgbClr val="FFFFFF"/>
                        </a:gs>
                        <a:gs pos="100000">
                          <a:srgbClr val="5E9EFF"/>
                        </a:gs>
                      </a:gsLst>
                      <a:lin ang="16200000" scaled="1"/>
                    </a:gradFill>
                  </a:tcPr>
                </a:tc>
              </a:tr>
              <a:tr h="26250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Добыча нефти, млн.тонн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525,0</a:t>
                      </a:r>
                      <a:endParaRPr lang="ru-RU" sz="12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526,5</a:t>
                      </a:r>
                      <a:endParaRPr lang="ru-RU" sz="12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250,2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243,1****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8355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Валовой региональный продукт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100,6</a:t>
                      </a:r>
                      <a:endParaRPr lang="ru-RU" sz="12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96,1</a:t>
                      </a:r>
                      <a:endParaRPr lang="ru-RU" sz="12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99,0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5501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Индекс промышленного производства в т.ч.: 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101,7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96,7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98,7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99,2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1409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- добыча полезных ископаемых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101,4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98,2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99,0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5067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- обрабатывающие производства 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102,1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95,1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103,5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101,7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23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 - производство и распределение электроэнергии газа и воды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99,6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102,4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96,3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2200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Индекс потребительских цен, на конец  периода (к декабрю предыдущего года)</a:t>
                      </a:r>
                      <a:endParaRPr kumimoji="1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111,4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112,9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108,2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113,4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250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Инвестиции в основной капитал</a:t>
                      </a:r>
                      <a:endParaRPr kumimoji="1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98,5</a:t>
                      </a:r>
                      <a:endParaRPr lang="ru-RU" sz="12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91,6</a:t>
                      </a:r>
                      <a:endParaRPr lang="ru-RU" sz="12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92,4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101,1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250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Ввод в действие жилых домов</a:t>
                      </a:r>
                      <a:endParaRPr kumimoji="1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114,9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103,4*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106,9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86,4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7931">
                <a:tc>
                  <a:txBody>
                    <a:bodyPr/>
                    <a:lstStyle/>
                    <a:p>
                      <a:pPr marL="0" marR="0" lvl="0" indent="0" algn="l" defTabSz="0" rtl="0" eaLnBrk="0" fontAlgn="b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Реальные располагаемые денежные доходы населения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99,3</a:t>
                      </a:r>
                      <a:endParaRPr lang="ru-RU" sz="12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96,0</a:t>
                      </a:r>
                      <a:endParaRPr lang="ru-RU" sz="12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95,8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9119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Темп роста номинальной начисленной среднемесячной заработной платы 1 работника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109,1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104,6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106,4</a:t>
                      </a:r>
                      <a:endParaRPr lang="ru-RU" sz="12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103,9</a:t>
                      </a:r>
                      <a:endParaRPr lang="ru-RU" sz="12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1154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Реальная заработная плата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101,2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90,5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100,3</a:t>
                      </a:r>
                      <a:endParaRPr lang="ru-RU" sz="12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90,8</a:t>
                      </a:r>
                      <a:endParaRPr lang="ru-RU" sz="12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713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Уровень зарегистрированной безработицы (на конец периода)</a:t>
                      </a: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6641972"/>
            <a:ext cx="5688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* январь-ноябрь 2015 года  ** Оценка Минэкономразвития России  *** Оценка </a:t>
            </a:r>
            <a:r>
              <a:rPr lang="ru-RU" sz="900" dirty="0" err="1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Депэкономики</a:t>
            </a:r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 Югры           </a:t>
            </a:r>
            <a:endParaRPr lang="ru-RU" sz="900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834882"/>
            <a:ext cx="9144001" cy="500066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r>
              <a:rPr lang="ru-RU" sz="1400" b="1" i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ОСНОВНЫЕ ПОКАЗАТЕЛИ РАЗВИТИЯ ЭКОНОМИКИ</a:t>
            </a:r>
          </a:p>
          <a:p>
            <a:pPr algn="ctr"/>
            <a:r>
              <a:rPr lang="ru-RU" sz="1400" b="1" i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(в % к соответствующему периоду предыдущего года)</a:t>
            </a:r>
            <a:endParaRPr lang="ru-RU" sz="1400" b="1" i="1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444295" y="6640464"/>
            <a:ext cx="3600400" cy="2142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</a:rPr>
              <a:t>**** По данным АУ ХМАО-Югры «НАЦРН им. В.И. Шпильмана»</a:t>
            </a:r>
          </a:p>
          <a:p>
            <a:endParaRPr lang="ru-RU" sz="900" dirty="0" smtClean="0">
              <a:solidFill>
                <a:srgbClr val="0000FF">
                  <a:lumMod val="50000"/>
                </a:srgbClr>
              </a:solidFill>
            </a:endParaRPr>
          </a:p>
          <a:p>
            <a:endParaRPr lang="ru-RU" sz="900" dirty="0">
              <a:solidFill>
                <a:srgbClr val="0000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7599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11"/>
          <p:cNvGraphicFramePr>
            <a:graphicFrameLocks/>
          </p:cNvGraphicFramePr>
          <p:nvPr>
            <p:extLst/>
          </p:nvPr>
        </p:nvGraphicFramePr>
        <p:xfrm>
          <a:off x="4427984" y="1016752"/>
          <a:ext cx="4530725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894566"/>
              </p:ext>
            </p:extLst>
          </p:nvPr>
        </p:nvGraphicFramePr>
        <p:xfrm>
          <a:off x="4572000" y="3714752"/>
          <a:ext cx="4386263" cy="314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AutoShape 76"/>
          <p:cNvSpPr>
            <a:spLocks noChangeArrowheads="1"/>
          </p:cNvSpPr>
          <p:nvPr/>
        </p:nvSpPr>
        <p:spPr bwMode="auto">
          <a:xfrm>
            <a:off x="244424" y="4849034"/>
            <a:ext cx="4075132" cy="1532294"/>
          </a:xfrm>
          <a:prstGeom prst="roundRect">
            <a:avLst>
              <a:gd name="adj" fmla="val 12329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just" defTabSz="360000">
              <a:defRPr/>
            </a:pPr>
            <a:r>
              <a:rPr lang="ru-RU" sz="11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         За 2015 год создано 3,5 тыс.  постоянных рабочих мест, в том числе 3,3 тыс. рабочих мест создано субъектами предпринимательства. В том числе, создано 143 специально оборудованных рабочих места для трудоустройства инвалидов**. Кроме того, создано 8,1 тыс. временных рабочих мест и 15,0 тыс. рабочих мест для временного трудоустройства несовершеннолетних граждан в возрасте от 14 до 18 лет.</a:t>
            </a:r>
            <a:endParaRPr lang="ru-RU" sz="1100" spc="-26" dirty="0">
              <a:solidFill>
                <a:srgbClr val="0000FF">
                  <a:lumMod val="50000"/>
                </a:srgbClr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96" y="828268"/>
            <a:ext cx="9144001" cy="36000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r>
              <a:rPr lang="ru-RU" sz="1400" b="1" i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РЫНОК ТРУДА</a:t>
            </a:r>
            <a:endParaRPr lang="ru-RU" sz="1400" b="1" i="1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043608" y="6461649"/>
            <a:ext cx="2775360" cy="3847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</a:rPr>
              <a:t>* Указ Президента РФ №1199 от 21.08.2012 </a:t>
            </a:r>
          </a:p>
          <a:p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</a:rPr>
              <a:t>** Указ Президента РФ № 597 от 07.05.2012</a:t>
            </a:r>
            <a:endParaRPr lang="ru-RU" sz="900" dirty="0">
              <a:solidFill>
                <a:srgbClr val="0000FF">
                  <a:lumMod val="50000"/>
                </a:srgbClr>
              </a:solidFill>
            </a:endParaRPr>
          </a:p>
        </p:txBody>
      </p:sp>
      <p:graphicFrame>
        <p:nvGraphicFramePr>
          <p:cNvPr id="15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1801"/>
              </p:ext>
            </p:extLst>
          </p:nvPr>
        </p:nvGraphicFramePr>
        <p:xfrm>
          <a:off x="0" y="1170892"/>
          <a:ext cx="4530725" cy="367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944882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76"/>
          <p:cNvSpPr>
            <a:spLocks noChangeArrowheads="1"/>
          </p:cNvSpPr>
          <p:nvPr/>
        </p:nvSpPr>
        <p:spPr bwMode="auto">
          <a:xfrm>
            <a:off x="143414" y="1268760"/>
            <a:ext cx="4644610" cy="1532294"/>
          </a:xfrm>
          <a:prstGeom prst="roundRect">
            <a:avLst>
              <a:gd name="adj" fmla="val 12329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just">
              <a:defRPr/>
            </a:pPr>
            <a:r>
              <a:rPr lang="ru-RU" sz="1100" b="1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Демографические показатели в сравнении с субъектами РФ*:</a:t>
            </a:r>
            <a:endParaRPr lang="ru-RU" sz="1100" b="1" dirty="0">
              <a:solidFill>
                <a:srgbClr val="0000FF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100" i="1" dirty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 </a:t>
            </a:r>
            <a:r>
              <a:rPr lang="ru-RU" sz="1100" i="1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 по </a:t>
            </a:r>
            <a:r>
              <a:rPr lang="ru-RU" sz="1100" i="1" dirty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коэффициенту рождаемости</a:t>
            </a:r>
            <a:r>
              <a:rPr lang="ru-RU" sz="1100" dirty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10 </a:t>
            </a:r>
            <a:r>
              <a:rPr lang="ru-RU" sz="1100" dirty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место с показателем </a:t>
            </a:r>
            <a:r>
              <a:rPr lang="ru-RU" sz="1100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16,6 </a:t>
            </a:r>
            <a:r>
              <a:rPr lang="ru-RU" sz="1100" dirty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на 1000 населения (</a:t>
            </a:r>
            <a:r>
              <a:rPr lang="ru-RU" sz="1100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РФ – 13,3 </a:t>
            </a:r>
            <a:r>
              <a:rPr lang="ru-RU" sz="1100" dirty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на 1000 населения).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 </a:t>
            </a:r>
            <a:r>
              <a:rPr lang="ru-RU" sz="1100" i="1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по</a:t>
            </a:r>
            <a:r>
              <a:rPr lang="ru-RU" sz="1100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 </a:t>
            </a:r>
            <a:r>
              <a:rPr lang="ru-RU" sz="1100" i="1" dirty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коэффициенту смертности  </a:t>
            </a:r>
            <a:r>
              <a:rPr lang="ru-RU" sz="1100" dirty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5 место  с показателем </a:t>
            </a:r>
            <a:r>
              <a:rPr lang="ru-RU" sz="1100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6,4 </a:t>
            </a:r>
            <a:r>
              <a:rPr lang="ru-RU" sz="1100" dirty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на 1000 населения (</a:t>
            </a:r>
            <a:r>
              <a:rPr lang="ru-RU" sz="1100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РФ – 13,1 </a:t>
            </a:r>
            <a:r>
              <a:rPr lang="ru-RU" sz="1100" dirty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на 1000 населения).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 </a:t>
            </a:r>
            <a:r>
              <a:rPr lang="ru-RU" sz="1100" i="1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по</a:t>
            </a:r>
            <a:r>
              <a:rPr lang="ru-RU" sz="1100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 </a:t>
            </a:r>
            <a:r>
              <a:rPr lang="ru-RU" sz="1100" i="1" dirty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коэффициенту естественного прироста населения </a:t>
            </a:r>
            <a:r>
              <a:rPr lang="ru-RU" sz="1100" i="1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6</a:t>
            </a:r>
            <a:r>
              <a:rPr lang="ru-RU" sz="1100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 </a:t>
            </a:r>
            <a:r>
              <a:rPr lang="ru-RU" sz="1100" dirty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место с показателем </a:t>
            </a:r>
            <a:r>
              <a:rPr lang="ru-RU" sz="1100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10,2 </a:t>
            </a:r>
            <a:r>
              <a:rPr lang="ru-RU" sz="1100" dirty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на 1000 населения (РФ – </a:t>
            </a:r>
            <a:r>
              <a:rPr lang="ru-RU" sz="1100" dirty="0" smtClean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0,2 </a:t>
            </a:r>
            <a:r>
              <a:rPr lang="ru-RU" sz="1100" dirty="0">
                <a:solidFill>
                  <a:srgbClr val="0000FF">
                    <a:lumMod val="50000"/>
                  </a:srgbClr>
                </a:solidFill>
                <a:latin typeface="Arial"/>
                <a:cs typeface="Times New Roman" pitchFamily="18" charset="0"/>
              </a:rPr>
              <a:t>на 1000 населения).</a:t>
            </a:r>
            <a:r>
              <a:rPr lang="ru-RU" sz="1100" i="1" dirty="0">
                <a:solidFill>
                  <a:srgbClr val="0000FF">
                    <a:lumMod val="50000"/>
                  </a:srgbClr>
                </a:solidFill>
                <a:latin typeface="Arial"/>
              </a:rPr>
              <a:t> </a:t>
            </a:r>
          </a:p>
        </p:txBody>
      </p:sp>
      <p:graphicFrame>
        <p:nvGraphicFramePr>
          <p:cNvPr id="12" name="Диаграмма 14"/>
          <p:cNvGraphicFramePr>
            <a:graphicFrameLocks/>
          </p:cNvGraphicFramePr>
          <p:nvPr>
            <p:extLst/>
          </p:nvPr>
        </p:nvGraphicFramePr>
        <p:xfrm>
          <a:off x="4643438" y="4214818"/>
          <a:ext cx="4500562" cy="246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802052"/>
            <a:ext cx="9144001" cy="36000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r>
              <a:rPr lang="ru-RU" sz="1400" b="1" i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ДЕМОГРАФИЯ</a:t>
            </a:r>
            <a:endParaRPr lang="ru-RU" sz="1400" b="1" i="1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graphicFrame>
        <p:nvGraphicFramePr>
          <p:cNvPr id="14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272619"/>
              </p:ext>
            </p:extLst>
          </p:nvPr>
        </p:nvGraphicFramePr>
        <p:xfrm>
          <a:off x="1" y="3000373"/>
          <a:ext cx="4643437" cy="385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091276"/>
              </p:ext>
            </p:extLst>
          </p:nvPr>
        </p:nvGraphicFramePr>
        <p:xfrm>
          <a:off x="4932040" y="1159242"/>
          <a:ext cx="4071966" cy="342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5776810" y="6578071"/>
            <a:ext cx="2683622" cy="2852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</a:rPr>
              <a:t>** Указ Президента РФ №1199 от 21.08.2012</a:t>
            </a:r>
          </a:p>
          <a:p>
            <a:endParaRPr lang="ru-RU" sz="900" dirty="0" smtClean="0">
              <a:solidFill>
                <a:srgbClr val="0000FF">
                  <a:lumMod val="50000"/>
                </a:srgbClr>
              </a:solidFill>
            </a:endParaRPr>
          </a:p>
          <a:p>
            <a:endParaRPr lang="ru-RU" sz="900" dirty="0">
              <a:solidFill>
                <a:srgbClr val="0000FF">
                  <a:lumMod val="50000"/>
                </a:srgbClr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68052" y="6574143"/>
            <a:ext cx="3859932" cy="2142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</a:rPr>
              <a:t>* Оценка </a:t>
            </a:r>
            <a:r>
              <a:rPr lang="ru-RU" sz="900" dirty="0" err="1" smtClean="0">
                <a:solidFill>
                  <a:srgbClr val="0000FF">
                    <a:lumMod val="50000"/>
                  </a:srgbClr>
                </a:solidFill>
              </a:rPr>
              <a:t>Депэкономики</a:t>
            </a:r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</a:rPr>
              <a:t> Югры </a:t>
            </a:r>
          </a:p>
          <a:p>
            <a:endParaRPr lang="ru-RU" sz="900" dirty="0" smtClean="0">
              <a:solidFill>
                <a:srgbClr val="0000FF">
                  <a:lumMod val="50000"/>
                </a:srgbClr>
              </a:solidFill>
            </a:endParaRPr>
          </a:p>
          <a:p>
            <a:endParaRPr lang="ru-RU" sz="900" dirty="0">
              <a:solidFill>
                <a:srgbClr val="0000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4"/>
          <p:cNvSpPr txBox="1">
            <a:spLocks noChangeArrowheads="1"/>
          </p:cNvSpPr>
          <p:nvPr/>
        </p:nvSpPr>
        <p:spPr bwMode="auto">
          <a:xfrm>
            <a:off x="643545" y="5624286"/>
            <a:ext cx="7992787" cy="3592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6445" tIns="129668" rIns="86445" bIns="43223">
            <a:spAutoFit/>
          </a:bodyPr>
          <a:lstStyle/>
          <a:p>
            <a:pPr algn="ctr" defTabSz="912597" eaLnBrk="0" hangingPunct="0">
              <a:spcBef>
                <a:spcPct val="50000"/>
              </a:spcBef>
            </a:pPr>
            <a:endParaRPr lang="ru-RU" dirty="0">
              <a:solidFill>
                <a:srgbClr val="080808"/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92431044"/>
              </p:ext>
            </p:extLst>
          </p:nvPr>
        </p:nvGraphicFramePr>
        <p:xfrm>
          <a:off x="4357686" y="2996952"/>
          <a:ext cx="4786314" cy="364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AutoShape 76"/>
          <p:cNvSpPr>
            <a:spLocks noChangeArrowheads="1"/>
          </p:cNvSpPr>
          <p:nvPr/>
        </p:nvSpPr>
        <p:spPr bwMode="auto">
          <a:xfrm>
            <a:off x="4860032" y="1428680"/>
            <a:ext cx="4069116" cy="1314830"/>
          </a:xfrm>
          <a:prstGeom prst="roundRect">
            <a:avLst>
              <a:gd name="adj" fmla="val 7740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indent="457200"/>
            <a:r>
              <a:rPr lang="ru-RU" sz="1100" b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Итоги 2015 года: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 ввод в эксплуатацию 25 детских садов на 3793 места;</a:t>
            </a:r>
            <a:r>
              <a:rPr lang="ru-RU" sz="1100" dirty="0" smtClean="0">
                <a:solidFill>
                  <a:srgbClr val="0000FF">
                    <a:lumMod val="50000"/>
                  </a:srgbClr>
                </a:solidFill>
                <a:latin typeface="Arial"/>
                <a:ea typeface="Times New Roman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smtClean="0">
                <a:solidFill>
                  <a:srgbClr val="0000FF">
                    <a:lumMod val="50000"/>
                  </a:srgbClr>
                </a:solidFill>
                <a:latin typeface="Arial"/>
                <a:ea typeface="Times New Roman"/>
              </a:rPr>
              <a:t> </a:t>
            </a:r>
            <a:r>
              <a:rPr lang="ru-RU" sz="110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исполнен </a:t>
            </a:r>
            <a:r>
              <a:rPr lang="ru-RU" sz="11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Указ Президента </a:t>
            </a:r>
            <a:r>
              <a:rPr lang="ru-RU" sz="11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России, </a:t>
            </a:r>
            <a:r>
              <a:rPr lang="ru-RU" sz="11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к началу 2016 года </a:t>
            </a:r>
            <a:r>
              <a:rPr lang="ru-RU" sz="11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ликвидирована </a:t>
            </a:r>
            <a:r>
              <a:rPr lang="ru-RU" sz="11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очередность в детские дошкольные организации для детей от 3 </a:t>
            </a:r>
            <a:r>
              <a:rPr lang="ru-RU" sz="11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лет. Строительство </a:t>
            </a:r>
            <a:r>
              <a:rPr lang="ru-RU" sz="11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детских садов продолжается, выбывают ветхие здания и возводятся современные образовательные комплексы</a:t>
            </a:r>
            <a:r>
              <a:rPr lang="ru-RU" sz="11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.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0" y="836752"/>
            <a:ext cx="9144001" cy="36000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r>
              <a:rPr lang="ru-RU" sz="1400" b="1" i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ДОШКОЛЬНОЕ ОБРАЗОВАНИЕ</a:t>
            </a:r>
            <a:endParaRPr lang="ru-RU" sz="1400" b="1" i="1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5046981" y="6547474"/>
            <a:ext cx="3920316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0000FF">
                    <a:lumMod val="50000"/>
                  </a:srgbClr>
                </a:solidFill>
              </a:rPr>
              <a:t>* </a:t>
            </a:r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</a:rPr>
              <a:t>Указы Президента РФ №</a:t>
            </a:r>
            <a:r>
              <a:rPr lang="en-US" sz="900" dirty="0" smtClean="0">
                <a:solidFill>
                  <a:srgbClr val="0000FF">
                    <a:lumMod val="50000"/>
                  </a:srgbClr>
                </a:solidFill>
              </a:rPr>
              <a:t> 599</a:t>
            </a:r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</a:rPr>
              <a:t> от 07.05.2012, №1199 от 21.08.2012</a:t>
            </a:r>
          </a:p>
          <a:p>
            <a:endParaRPr lang="ru-RU" sz="900" dirty="0" smtClean="0">
              <a:solidFill>
                <a:srgbClr val="0000FF">
                  <a:lumMod val="50000"/>
                </a:srgbClr>
              </a:solidFill>
            </a:endParaRPr>
          </a:p>
          <a:p>
            <a:endParaRPr lang="ru-RU" sz="900" dirty="0">
              <a:solidFill>
                <a:srgbClr val="0000FF">
                  <a:lumMod val="50000"/>
                </a:srgb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62633061"/>
              </p:ext>
            </p:extLst>
          </p:nvPr>
        </p:nvGraphicFramePr>
        <p:xfrm>
          <a:off x="179512" y="1556792"/>
          <a:ext cx="4386841" cy="439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4926480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796914"/>
              </p:ext>
            </p:extLst>
          </p:nvPr>
        </p:nvGraphicFramePr>
        <p:xfrm>
          <a:off x="4286850" y="3491933"/>
          <a:ext cx="4714876" cy="3109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831134"/>
              </p:ext>
            </p:extLst>
          </p:nvPr>
        </p:nvGraphicFramePr>
        <p:xfrm>
          <a:off x="214282" y="4143380"/>
          <a:ext cx="4500594" cy="271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106920" y="6585244"/>
            <a:ext cx="2987824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*** Указ Президента РФ №596 от 07.05.2012		 </a:t>
            </a:r>
            <a:endParaRPr lang="ru-RU" sz="900" dirty="0">
              <a:solidFill>
                <a:srgbClr val="0000FF">
                  <a:lumMod val="50000"/>
                </a:srgbClr>
              </a:solidFill>
              <a:latin typeface="Arial"/>
            </a:endParaRPr>
          </a:p>
          <a:p>
            <a:endParaRPr lang="ru-RU" sz="900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836752"/>
            <a:ext cx="9144001" cy="36000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r>
              <a:rPr lang="ru-RU" sz="1400" b="1" i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ИНВЕСТИЦИОННЫЙ КЛИМАТ И ИНВЕСТИЦИОННАЯ ПОЛИТИКА (результаты)</a:t>
            </a:r>
            <a:endParaRPr lang="ru-RU" sz="1400" b="1" i="1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90545534"/>
              </p:ext>
            </p:extLst>
          </p:nvPr>
        </p:nvGraphicFramePr>
        <p:xfrm>
          <a:off x="0" y="1142984"/>
          <a:ext cx="464343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AutoShape 76"/>
          <p:cNvSpPr>
            <a:spLocks noChangeArrowheads="1"/>
          </p:cNvSpPr>
          <p:nvPr/>
        </p:nvSpPr>
        <p:spPr bwMode="auto">
          <a:xfrm>
            <a:off x="4644008" y="1268128"/>
            <a:ext cx="4357718" cy="2504779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just" defTabSz="360000"/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	Инвестиционная Стратегия автономного округа является неотъемлемой </a:t>
            </a: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частью Стратегии Югры – 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2030, определяя инвестиционные приоритеты развития.</a:t>
            </a:r>
            <a:endParaRPr lang="ru-RU" sz="1000" dirty="0">
              <a:solidFill>
                <a:srgbClr val="0000FF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just" defTabSz="360000"/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	Внедрены </a:t>
            </a: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все положения Стандарта деятельности органов исполнительной власти субъектов Российской Федерации по обеспечению благоприятного инвестиционного климата в регионе.</a:t>
            </a:r>
          </a:p>
          <a:p>
            <a:pPr algn="just" defTabSz="360000"/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	В </a:t>
            </a: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целях обеспечения достижения запланированных результатов деятельности, сокращения сроков реализации задач, повышения эффективности использования ресурсов, установления прозрачности и обоснованности принимаемых решений введена система проектного управления. </a:t>
            </a:r>
          </a:p>
          <a:p>
            <a:pPr algn="just" defTabSz="360000"/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	Определены </a:t>
            </a:r>
            <a:r>
              <a:rPr lang="ru-RU" sz="1000" dirty="0">
                <a:solidFill>
                  <a:srgbClr val="0000FF">
                    <a:lumMod val="50000"/>
                  </a:srgbClr>
                </a:solidFill>
                <a:latin typeface="Arial"/>
              </a:rPr>
              <a:t>составы проектной команды и рабочих групп для обеспечения взаимодействия различных организаций и органов власти при исполнении мероприятий по улучшению инвестиционного </a:t>
            </a:r>
            <a:r>
              <a:rPr lang="ru-RU" sz="10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климата.</a:t>
            </a:r>
            <a:endParaRPr lang="ru-RU" sz="1000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27584" y="6627060"/>
            <a:ext cx="197132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** Оценка </a:t>
            </a:r>
            <a:r>
              <a:rPr lang="ru-RU" sz="900" dirty="0" err="1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Депэкономики</a:t>
            </a:r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  Югры</a:t>
            </a:r>
            <a:r>
              <a:rPr lang="en-US" sz="900" b="1" dirty="0" smtClean="0">
                <a:solidFill>
                  <a:srgbClr val="080808"/>
                </a:solidFill>
              </a:rPr>
              <a:t> </a:t>
            </a:r>
            <a:endParaRPr lang="ru-RU" sz="900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880864" y="6486654"/>
            <a:ext cx="275503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900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* Указ Президента РФ №1199 от 21.08.2012 </a:t>
            </a:r>
            <a:endParaRPr lang="ru-RU" sz="900" dirty="0">
              <a:solidFill>
                <a:srgbClr val="0000FF">
                  <a:lumMod val="50000"/>
                </a:srgbClr>
              </a:solidFill>
              <a:latin typeface="Arial"/>
            </a:endParaRPr>
          </a:p>
          <a:p>
            <a:endParaRPr lang="ru-RU" sz="900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30989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9"/>
          <p:cNvSpPr txBox="1">
            <a:spLocks noChangeArrowheads="1"/>
          </p:cNvSpPr>
          <p:nvPr/>
        </p:nvSpPr>
        <p:spPr bwMode="auto">
          <a:xfrm>
            <a:off x="0" y="1177977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 smtClean="0">
                <a:solidFill>
                  <a:srgbClr val="000099"/>
                </a:solidFill>
                <a:latin typeface="Arial" charset="0"/>
              </a:rPr>
              <a:t>Нормативные правовые акты </a:t>
            </a:r>
            <a:r>
              <a:rPr lang="ru-RU" altLang="ru-RU" b="1" i="1" dirty="0">
                <a:solidFill>
                  <a:srgbClr val="000099"/>
                </a:solidFill>
                <a:latin typeface="Arial" charset="0"/>
              </a:rPr>
              <a:t>в сфере инвестиционной деятельности</a:t>
            </a:r>
          </a:p>
        </p:txBody>
      </p:sp>
      <p:grpSp>
        <p:nvGrpSpPr>
          <p:cNvPr id="5" name="Группа 68"/>
          <p:cNvGrpSpPr>
            <a:grpSpLocks/>
          </p:cNvGrpSpPr>
          <p:nvPr/>
        </p:nvGrpSpPr>
        <p:grpSpPr bwMode="auto">
          <a:xfrm>
            <a:off x="971600" y="1467650"/>
            <a:ext cx="7272808" cy="1282903"/>
            <a:chOff x="0" y="1844824"/>
            <a:chExt cx="9144000" cy="2204435"/>
          </a:xfrm>
        </p:grpSpPr>
        <p:grpSp>
          <p:nvGrpSpPr>
            <p:cNvPr id="22" name="Группа 5"/>
            <p:cNvGrpSpPr>
              <a:grpSpLocks/>
            </p:cNvGrpSpPr>
            <p:nvPr/>
          </p:nvGrpSpPr>
          <p:grpSpPr bwMode="auto">
            <a:xfrm>
              <a:off x="3132138" y="1844824"/>
              <a:ext cx="2900362" cy="2159997"/>
              <a:chOff x="645310" y="2065720"/>
              <a:chExt cx="2901052" cy="1834159"/>
            </a:xfrm>
          </p:grpSpPr>
          <p:sp>
            <p:nvSpPr>
              <p:cNvPr id="33" name="Пятиугольник 32"/>
              <p:cNvSpPr/>
              <p:nvPr/>
            </p:nvSpPr>
            <p:spPr>
              <a:xfrm rot="5400000">
                <a:off x="1383518" y="1945047"/>
                <a:ext cx="1316659" cy="2593005"/>
              </a:xfrm>
              <a:prstGeom prst="homePlate">
                <a:avLst>
                  <a:gd name="adj" fmla="val 28618"/>
                </a:avLst>
              </a:prstGeom>
              <a:gradFill rotWithShape="1">
                <a:gsLst>
                  <a:gs pos="0">
                    <a:srgbClr val="005828"/>
                  </a:gs>
                  <a:gs pos="50000">
                    <a:srgbClr val="00B050"/>
                  </a:gs>
                  <a:gs pos="100000">
                    <a:srgbClr val="005828"/>
                  </a:gs>
                </a:gsLst>
                <a:lin ang="0" scaled="0"/>
              </a:gradFill>
              <a:ln w="9525" cap="flat" cmpd="sng" algn="ctr">
                <a:solidFill>
                  <a:srgbClr val="005828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ятиугольник 33"/>
              <p:cNvSpPr/>
              <p:nvPr/>
            </p:nvSpPr>
            <p:spPr>
              <a:xfrm rot="5400000">
                <a:off x="1452489" y="2042294"/>
                <a:ext cx="1181894" cy="2411987"/>
              </a:xfrm>
              <a:prstGeom prst="homePlate">
                <a:avLst>
                  <a:gd name="adj" fmla="val 28618"/>
                </a:avLst>
              </a:prstGeom>
              <a:gradFill>
                <a:gsLst>
                  <a:gs pos="40000">
                    <a:srgbClr val="FBFBFB"/>
                  </a:gs>
                  <a:gs pos="100000">
                    <a:srgbClr val="E4E4E4"/>
                  </a:gs>
                </a:gsLst>
                <a:lin ang="19200000" scaled="0"/>
              </a:gra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Загнутый угол 34"/>
              <p:cNvSpPr/>
              <p:nvPr/>
            </p:nvSpPr>
            <p:spPr>
              <a:xfrm>
                <a:off x="737407" y="2065720"/>
                <a:ext cx="2808955" cy="586230"/>
              </a:xfrm>
              <a:prstGeom prst="foldedCorner">
                <a:avLst>
                  <a:gd name="adj" fmla="val 18956"/>
                </a:avLst>
              </a:prstGeom>
              <a:gradFill flip="none" rotWithShape="1">
                <a:gsLst>
                  <a:gs pos="0">
                    <a:srgbClr val="005828"/>
                  </a:gs>
                  <a:gs pos="50000">
                    <a:srgbClr val="00B050"/>
                  </a:gs>
                  <a:gs pos="100000">
                    <a:srgbClr val="005828"/>
                  </a:gs>
                </a:gsLst>
                <a:lin ang="0" scaled="0"/>
                <a:tileRect/>
              </a:gradFill>
              <a:ln w="9525" cap="flat" cmpd="sng" algn="ctr">
                <a:solidFill>
                  <a:srgbClr val="005828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ЗАКОН </a:t>
                </a:r>
                <a:r>
                  <a:rPr kumimoji="0" lang="ru-RU" sz="1000" b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автономного </a:t>
                </a: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округа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 29.11.2010 № 190-оз 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5310" y="2939348"/>
                <a:ext cx="2770845" cy="4680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«О налоге </a:t>
                </a:r>
                <a:r>
                  <a:rPr kumimoji="0" lang="ru-RU" sz="800" b="1" kern="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на </a:t>
                </a: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имущество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организаций»</a:t>
                </a:r>
              </a:p>
            </p:txBody>
          </p:sp>
        </p:grpSp>
        <p:grpSp>
          <p:nvGrpSpPr>
            <p:cNvPr id="23" name="Группа 47"/>
            <p:cNvGrpSpPr>
              <a:grpSpLocks/>
            </p:cNvGrpSpPr>
            <p:nvPr/>
          </p:nvGrpSpPr>
          <p:grpSpPr bwMode="auto">
            <a:xfrm>
              <a:off x="5934075" y="1844825"/>
              <a:ext cx="3209925" cy="2120322"/>
              <a:chOff x="493126" y="2281435"/>
              <a:chExt cx="3208920" cy="1800466"/>
            </a:xfrm>
          </p:grpSpPr>
          <p:sp>
            <p:nvSpPr>
              <p:cNvPr id="29" name="Пятиугольник 28"/>
              <p:cNvSpPr/>
              <p:nvPr/>
            </p:nvSpPr>
            <p:spPr>
              <a:xfrm rot="5400000">
                <a:off x="1439729" y="2173484"/>
                <a:ext cx="1223670" cy="2593163"/>
              </a:xfrm>
              <a:prstGeom prst="homePlate">
                <a:avLst>
                  <a:gd name="adj" fmla="val 28618"/>
                </a:avLst>
              </a:prstGeom>
              <a:gradFill rotWithShape="1">
                <a:gsLst>
                  <a:gs pos="0">
                    <a:srgbClr val="542478"/>
                  </a:gs>
                  <a:gs pos="50000">
                    <a:srgbClr val="7030A0"/>
                  </a:gs>
                  <a:gs pos="100000">
                    <a:srgbClr val="542478"/>
                  </a:gs>
                </a:gsLst>
                <a:lin ang="0" scaled="0"/>
              </a:gradFill>
              <a:ln w="9525" cap="flat" cmpd="sng" algn="ctr">
                <a:solidFill>
                  <a:srgbClr val="542478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Пятиугольник 29"/>
              <p:cNvSpPr/>
              <p:nvPr/>
            </p:nvSpPr>
            <p:spPr>
              <a:xfrm rot="5400000">
                <a:off x="1475441" y="2228230"/>
                <a:ext cx="1152244" cy="2412245"/>
              </a:xfrm>
              <a:prstGeom prst="homePlate">
                <a:avLst>
                  <a:gd name="adj" fmla="val 28618"/>
                </a:avLst>
              </a:prstGeom>
              <a:gradFill>
                <a:gsLst>
                  <a:gs pos="40000">
                    <a:srgbClr val="FBFBFB"/>
                  </a:gs>
                  <a:gs pos="100000">
                    <a:srgbClr val="E4E4E4"/>
                  </a:gs>
                </a:gsLst>
                <a:lin ang="19200000" scaled="0"/>
              </a:gra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Загнутый угол 30"/>
              <p:cNvSpPr/>
              <p:nvPr/>
            </p:nvSpPr>
            <p:spPr>
              <a:xfrm>
                <a:off x="754982" y="2281435"/>
                <a:ext cx="2808995" cy="591620"/>
              </a:xfrm>
              <a:prstGeom prst="foldedCorner">
                <a:avLst>
                  <a:gd name="adj" fmla="val 18956"/>
                </a:avLst>
              </a:prstGeom>
              <a:gradFill rotWithShape="1">
                <a:gsLst>
                  <a:gs pos="0">
                    <a:srgbClr val="542478"/>
                  </a:gs>
                  <a:gs pos="50000">
                    <a:srgbClr val="7030A0"/>
                  </a:gs>
                  <a:gs pos="100000">
                    <a:srgbClr val="542478"/>
                  </a:gs>
                </a:gsLst>
                <a:lin ang="0" scaled="0"/>
              </a:gradFill>
              <a:ln w="9525" cap="flat" cmpd="sng" algn="ctr">
                <a:solidFill>
                  <a:srgbClr val="542478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ЗАКОН </a:t>
                </a:r>
                <a:r>
                  <a:rPr kumimoji="0" lang="ru-RU" sz="1000" b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автономного </a:t>
                </a: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округа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 18.10.2010 № 155-оз 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93126" y="2979520"/>
                <a:ext cx="3208920" cy="7403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«Об участии </a:t>
                </a:r>
                <a:r>
                  <a:rPr kumimoji="0" lang="ru-RU" sz="800" b="1" kern="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Ханты-Мансийского </a:t>
                </a:r>
                <a:endParaRPr kumimoji="0" lang="ru-RU" sz="800" b="1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anose="020B0604020202020204" pitchFamily="34" charset="0"/>
                </a:endParaRPr>
              </a:p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автономного округа </a:t>
                </a:r>
                <a:r>
                  <a:rPr kumimoji="0" lang="ru-RU" sz="800" b="1" kern="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– </a:t>
                </a: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Югры </a:t>
                </a:r>
                <a:endParaRPr kumimoji="0" lang="ru-RU" sz="800" b="1" kern="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anose="020B0604020202020204" pitchFamily="34" charset="0"/>
                </a:endParaRPr>
              </a:p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в </a:t>
                </a: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государственно-</a:t>
                </a:r>
              </a:p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частных партнёрствах»</a:t>
                </a:r>
              </a:p>
            </p:txBody>
          </p:sp>
        </p:grpSp>
        <p:grpSp>
          <p:nvGrpSpPr>
            <p:cNvPr id="24" name="Группа 53"/>
            <p:cNvGrpSpPr>
              <a:grpSpLocks/>
            </p:cNvGrpSpPr>
            <p:nvPr/>
          </p:nvGrpSpPr>
          <p:grpSpPr bwMode="auto">
            <a:xfrm>
              <a:off x="0" y="1844824"/>
              <a:ext cx="3030538" cy="2204435"/>
              <a:chOff x="574332" y="2281436"/>
              <a:chExt cx="3031258" cy="1871890"/>
            </a:xfrm>
          </p:grpSpPr>
          <p:sp>
            <p:nvSpPr>
              <p:cNvPr id="25" name="Пятиугольник 24"/>
              <p:cNvSpPr/>
              <p:nvPr/>
            </p:nvSpPr>
            <p:spPr>
              <a:xfrm rot="5400000">
                <a:off x="1367918" y="2172890"/>
                <a:ext cx="1367868" cy="2593004"/>
              </a:xfrm>
              <a:prstGeom prst="homePlate">
                <a:avLst>
                  <a:gd name="adj" fmla="val 28618"/>
                </a:avLst>
              </a:prstGeom>
              <a:gradFill rotWithShape="1">
                <a:gsLst>
                  <a:gs pos="0">
                    <a:srgbClr val="00007F"/>
                  </a:gs>
                  <a:gs pos="50000">
                    <a:srgbClr val="0000FF"/>
                  </a:gs>
                  <a:gs pos="100000">
                    <a:srgbClr val="00007F"/>
                  </a:gs>
                </a:gsLst>
                <a:lin ang="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Пятиугольник 25"/>
              <p:cNvSpPr/>
              <p:nvPr/>
            </p:nvSpPr>
            <p:spPr>
              <a:xfrm rot="5400000">
                <a:off x="1440017" y="2264074"/>
                <a:ext cx="1223669" cy="2411985"/>
              </a:xfrm>
              <a:prstGeom prst="homePlate">
                <a:avLst>
                  <a:gd name="adj" fmla="val 28618"/>
                </a:avLst>
              </a:prstGeom>
              <a:gradFill>
                <a:gsLst>
                  <a:gs pos="40000">
                    <a:srgbClr val="FBFBFB"/>
                  </a:gs>
                  <a:gs pos="100000">
                    <a:srgbClr val="E4E4E4"/>
                  </a:gs>
                </a:gsLst>
                <a:lin ang="19200000" scaled="0"/>
              </a:gra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Загнутый угол 26"/>
              <p:cNvSpPr/>
              <p:nvPr/>
            </p:nvSpPr>
            <p:spPr>
              <a:xfrm>
                <a:off x="755350" y="2281436"/>
                <a:ext cx="2808955" cy="586229"/>
              </a:xfrm>
              <a:prstGeom prst="foldedCorner">
                <a:avLst>
                  <a:gd name="adj" fmla="val 18956"/>
                </a:avLst>
              </a:prstGeom>
              <a:gradFill rotWithShape="1">
                <a:gsLst>
                  <a:gs pos="0">
                    <a:srgbClr val="00007F"/>
                  </a:gs>
                  <a:gs pos="50000">
                    <a:srgbClr val="0000FF"/>
                  </a:gs>
                  <a:gs pos="100000">
                    <a:srgbClr val="00007F"/>
                  </a:gs>
                </a:gsLst>
                <a:lin ang="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ЗАКОН </a:t>
                </a:r>
                <a:r>
                  <a:rPr kumimoji="0" lang="ru-RU" sz="1000" b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автономного </a:t>
                </a: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округа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 31.03.2012  № 33-оз 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74332" y="2982438"/>
                <a:ext cx="3031258" cy="7403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«О государственной </a:t>
                </a:r>
                <a:r>
                  <a:rPr kumimoji="0" lang="ru-RU" sz="800" b="1" kern="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поддержке </a:t>
                </a:r>
                <a:endParaRPr kumimoji="0" lang="ru-RU" sz="800" b="1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anose="020B0604020202020204" pitchFamily="34" charset="0"/>
                </a:endParaRPr>
              </a:p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инвестиционной деятельности </a:t>
                </a:r>
                <a:endParaRPr kumimoji="0" lang="ru-RU" sz="800" b="1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anose="020B0604020202020204" pitchFamily="34" charset="0"/>
                </a:endParaRPr>
              </a:p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в Ханты-Мансийском </a:t>
                </a:r>
              </a:p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автономном округе – </a:t>
                </a:r>
                <a:r>
                  <a:rPr kumimoji="0" lang="ru-RU" sz="800" b="1" kern="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Югре</a:t>
                </a: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»</a:t>
                </a:r>
              </a:p>
            </p:txBody>
          </p:sp>
        </p:grpSp>
      </p:grpSp>
      <p:grpSp>
        <p:nvGrpSpPr>
          <p:cNvPr id="37" name="Группа 36"/>
          <p:cNvGrpSpPr/>
          <p:nvPr/>
        </p:nvGrpSpPr>
        <p:grpSpPr>
          <a:xfrm>
            <a:off x="924531" y="2852936"/>
            <a:ext cx="7306975" cy="1346094"/>
            <a:chOff x="-207154" y="3273326"/>
            <a:chExt cx="8523570" cy="2531939"/>
          </a:xfrm>
        </p:grpSpPr>
        <p:grpSp>
          <p:nvGrpSpPr>
            <p:cNvPr id="7" name="Группа 5"/>
            <p:cNvGrpSpPr>
              <a:grpSpLocks/>
            </p:cNvGrpSpPr>
            <p:nvPr/>
          </p:nvGrpSpPr>
          <p:grpSpPr bwMode="auto">
            <a:xfrm>
              <a:off x="2744872" y="3273326"/>
              <a:ext cx="2687935" cy="2480897"/>
              <a:chOff x="645309" y="2065832"/>
              <a:chExt cx="2901053" cy="1834160"/>
            </a:xfrm>
          </p:grpSpPr>
          <p:sp>
            <p:nvSpPr>
              <p:cNvPr id="18" name="Пятиугольник 17"/>
              <p:cNvSpPr/>
              <p:nvPr/>
            </p:nvSpPr>
            <p:spPr>
              <a:xfrm rot="5400000">
                <a:off x="1383518" y="1945160"/>
                <a:ext cx="1316660" cy="2593004"/>
              </a:xfrm>
              <a:prstGeom prst="homePlate">
                <a:avLst>
                  <a:gd name="adj" fmla="val 28618"/>
                </a:avLst>
              </a:prstGeom>
              <a:gradFill rotWithShape="1">
                <a:gsLst>
                  <a:gs pos="0">
                    <a:srgbClr val="005828"/>
                  </a:gs>
                  <a:gs pos="50000">
                    <a:srgbClr val="00B050"/>
                  </a:gs>
                  <a:gs pos="100000">
                    <a:srgbClr val="005828"/>
                  </a:gs>
                </a:gsLst>
                <a:lin ang="0" scaled="0"/>
              </a:gradFill>
              <a:ln w="9525" cap="flat" cmpd="sng" algn="ctr">
                <a:solidFill>
                  <a:srgbClr val="005828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Пятиугольник 18"/>
              <p:cNvSpPr/>
              <p:nvPr/>
            </p:nvSpPr>
            <p:spPr>
              <a:xfrm rot="5400000">
                <a:off x="1452488" y="2042408"/>
                <a:ext cx="1181894" cy="2411986"/>
              </a:xfrm>
              <a:prstGeom prst="homePlate">
                <a:avLst>
                  <a:gd name="adj" fmla="val 28618"/>
                </a:avLst>
              </a:prstGeom>
              <a:gradFill>
                <a:gsLst>
                  <a:gs pos="40000">
                    <a:srgbClr val="FBFBFB"/>
                  </a:gs>
                  <a:gs pos="100000">
                    <a:srgbClr val="E4E4E4"/>
                  </a:gs>
                </a:gsLst>
                <a:lin ang="19200000" scaled="0"/>
              </a:gra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Загнутый угол 19"/>
              <p:cNvSpPr/>
              <p:nvPr/>
            </p:nvSpPr>
            <p:spPr>
              <a:xfrm>
                <a:off x="737406" y="2065832"/>
                <a:ext cx="2808956" cy="586231"/>
              </a:xfrm>
              <a:prstGeom prst="foldedCorner">
                <a:avLst>
                  <a:gd name="adj" fmla="val 18956"/>
                </a:avLst>
              </a:prstGeom>
              <a:gradFill flip="none" rotWithShape="1">
                <a:gsLst>
                  <a:gs pos="0">
                    <a:srgbClr val="005828"/>
                  </a:gs>
                  <a:gs pos="50000">
                    <a:srgbClr val="00B050"/>
                  </a:gs>
                  <a:gs pos="100000">
                    <a:srgbClr val="005828"/>
                  </a:gs>
                </a:gsLst>
                <a:lin ang="0" scaled="0"/>
                <a:tileRect/>
              </a:gradFill>
              <a:ln w="9525" cap="flat" cmpd="sng" algn="ctr">
                <a:solidFill>
                  <a:srgbClr val="005828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ЗАКОН </a:t>
                </a:r>
                <a:r>
                  <a:rPr kumimoji="0" lang="ru-RU" sz="1000" b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автономного </a:t>
                </a: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округа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 12.10.2007 № 130-оз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5309" y="2821867"/>
                <a:ext cx="2770847" cy="8645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«О порядке предоставления </a:t>
                </a:r>
              </a:p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государственных гарантий </a:t>
                </a:r>
              </a:p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Ханты-Мансийского </a:t>
                </a:r>
              </a:p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автономного округа –</a:t>
                </a:r>
              </a:p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 Югры»</a:t>
                </a:r>
              </a:p>
            </p:txBody>
          </p:sp>
        </p:grpSp>
        <p:grpSp>
          <p:nvGrpSpPr>
            <p:cNvPr id="8" name="Группа 47"/>
            <p:cNvGrpSpPr>
              <a:grpSpLocks/>
            </p:cNvGrpSpPr>
            <p:nvPr/>
          </p:nvGrpSpPr>
          <p:grpSpPr bwMode="auto">
            <a:xfrm>
              <a:off x="5341591" y="3273327"/>
              <a:ext cx="2974825" cy="2435327"/>
              <a:chOff x="493126" y="2281547"/>
              <a:chExt cx="3208920" cy="1800466"/>
            </a:xfrm>
          </p:grpSpPr>
          <p:sp>
            <p:nvSpPr>
              <p:cNvPr id="14" name="Пятиугольник 13"/>
              <p:cNvSpPr/>
              <p:nvPr/>
            </p:nvSpPr>
            <p:spPr>
              <a:xfrm rot="5400000">
                <a:off x="1439728" y="2173596"/>
                <a:ext cx="1223670" cy="2593163"/>
              </a:xfrm>
              <a:prstGeom prst="homePlate">
                <a:avLst>
                  <a:gd name="adj" fmla="val 28618"/>
                </a:avLst>
              </a:prstGeom>
              <a:gradFill rotWithShape="1">
                <a:gsLst>
                  <a:gs pos="0">
                    <a:srgbClr val="542478"/>
                  </a:gs>
                  <a:gs pos="50000">
                    <a:srgbClr val="7030A0"/>
                  </a:gs>
                  <a:gs pos="100000">
                    <a:srgbClr val="542478"/>
                  </a:gs>
                </a:gsLst>
                <a:lin ang="0" scaled="0"/>
              </a:gradFill>
              <a:ln w="9525" cap="flat" cmpd="sng" algn="ctr">
                <a:solidFill>
                  <a:srgbClr val="542478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Пятиугольник 14"/>
              <p:cNvSpPr/>
              <p:nvPr/>
            </p:nvSpPr>
            <p:spPr>
              <a:xfrm rot="5400000">
                <a:off x="1475440" y="2228343"/>
                <a:ext cx="1152244" cy="2412245"/>
              </a:xfrm>
              <a:prstGeom prst="homePlate">
                <a:avLst>
                  <a:gd name="adj" fmla="val 28618"/>
                </a:avLst>
              </a:prstGeom>
              <a:gradFill>
                <a:gsLst>
                  <a:gs pos="40000">
                    <a:srgbClr val="FBFBFB"/>
                  </a:gs>
                  <a:gs pos="100000">
                    <a:srgbClr val="E4E4E4"/>
                  </a:gs>
                </a:gsLst>
                <a:lin ang="19200000" scaled="0"/>
              </a:gra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Загнутый угол 15"/>
              <p:cNvSpPr/>
              <p:nvPr/>
            </p:nvSpPr>
            <p:spPr>
              <a:xfrm>
                <a:off x="754981" y="2281547"/>
                <a:ext cx="2808995" cy="591620"/>
              </a:xfrm>
              <a:prstGeom prst="foldedCorner">
                <a:avLst>
                  <a:gd name="adj" fmla="val 18956"/>
                </a:avLst>
              </a:prstGeom>
              <a:gradFill rotWithShape="1">
                <a:gsLst>
                  <a:gs pos="0">
                    <a:srgbClr val="542478"/>
                  </a:gs>
                  <a:gs pos="50000">
                    <a:srgbClr val="7030A0"/>
                  </a:gs>
                  <a:gs pos="100000">
                    <a:srgbClr val="542478"/>
                  </a:gs>
                </a:gsLst>
                <a:lin ang="0" scaled="0"/>
              </a:gradFill>
              <a:ln w="9525" cap="flat" cmpd="sng" algn="ctr">
                <a:solidFill>
                  <a:srgbClr val="542478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ЗАКОН </a:t>
                </a:r>
                <a:r>
                  <a:rPr kumimoji="0" lang="ru-RU" sz="1000" b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автономного </a:t>
                </a: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округа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 30.09.2011 № 87-оз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93126" y="2979631"/>
                <a:ext cx="3208920" cy="8645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«О ставках налога на прибыль </a:t>
                </a:r>
                <a:endParaRPr kumimoji="0" lang="ru-RU" sz="800" b="1" kern="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anose="020B0604020202020204" pitchFamily="34" charset="0"/>
                </a:endParaRPr>
              </a:p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организаций</a:t>
                </a: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, подлежащих </a:t>
                </a:r>
              </a:p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зачислению в бюджет </a:t>
                </a:r>
                <a:endParaRPr kumimoji="0" lang="ru-RU" sz="800" b="1" kern="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anose="020B0604020202020204" pitchFamily="34" charset="0"/>
                </a:endParaRPr>
              </a:p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Ханты-Мансийского </a:t>
                </a: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автономного</a:t>
                </a:r>
              </a:p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 округа – Югры»</a:t>
                </a:r>
              </a:p>
            </p:txBody>
          </p:sp>
        </p:grpSp>
        <p:grpSp>
          <p:nvGrpSpPr>
            <p:cNvPr id="9" name="Группа 53"/>
            <p:cNvGrpSpPr>
              <a:grpSpLocks/>
            </p:cNvGrpSpPr>
            <p:nvPr/>
          </p:nvGrpSpPr>
          <p:grpSpPr bwMode="auto">
            <a:xfrm>
              <a:off x="-207154" y="3273326"/>
              <a:ext cx="2819614" cy="2531939"/>
              <a:chOff x="521133" y="2281547"/>
              <a:chExt cx="3043171" cy="1871892"/>
            </a:xfrm>
          </p:grpSpPr>
          <p:sp>
            <p:nvSpPr>
              <p:cNvPr id="10" name="Пятиугольник 9"/>
              <p:cNvSpPr/>
              <p:nvPr/>
            </p:nvSpPr>
            <p:spPr>
              <a:xfrm rot="5400000">
                <a:off x="1367244" y="2172329"/>
                <a:ext cx="1369216" cy="2593003"/>
              </a:xfrm>
              <a:prstGeom prst="homePlate">
                <a:avLst>
                  <a:gd name="adj" fmla="val 28618"/>
                </a:avLst>
              </a:prstGeom>
              <a:gradFill rotWithShape="1">
                <a:gsLst>
                  <a:gs pos="0">
                    <a:srgbClr val="00007F"/>
                  </a:gs>
                  <a:gs pos="50000">
                    <a:srgbClr val="0000FF"/>
                  </a:gs>
                  <a:gs pos="100000">
                    <a:srgbClr val="00007F"/>
                  </a:gs>
                </a:gsLst>
                <a:lin ang="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Пятиугольник 10"/>
              <p:cNvSpPr/>
              <p:nvPr/>
            </p:nvSpPr>
            <p:spPr>
              <a:xfrm rot="5400000">
                <a:off x="1440018" y="2264185"/>
                <a:ext cx="1223669" cy="2411986"/>
              </a:xfrm>
              <a:prstGeom prst="homePlate">
                <a:avLst>
                  <a:gd name="adj" fmla="val 28618"/>
                </a:avLst>
              </a:prstGeom>
              <a:gradFill>
                <a:gsLst>
                  <a:gs pos="40000">
                    <a:srgbClr val="FBFBFB"/>
                  </a:gs>
                  <a:gs pos="100000">
                    <a:srgbClr val="E4E4E4"/>
                  </a:gs>
                </a:gsLst>
                <a:lin ang="19200000" scaled="0"/>
              </a:gra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 ker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Загнутый угол 11"/>
              <p:cNvSpPr/>
              <p:nvPr/>
            </p:nvSpPr>
            <p:spPr>
              <a:xfrm>
                <a:off x="755350" y="2281547"/>
                <a:ext cx="2808954" cy="586229"/>
              </a:xfrm>
              <a:prstGeom prst="foldedCorner">
                <a:avLst>
                  <a:gd name="adj" fmla="val 18956"/>
                </a:avLst>
              </a:prstGeom>
              <a:gradFill rotWithShape="1">
                <a:gsLst>
                  <a:gs pos="0">
                    <a:srgbClr val="00007F"/>
                  </a:gs>
                  <a:gs pos="50000">
                    <a:srgbClr val="0000FF"/>
                  </a:gs>
                  <a:gs pos="100000">
                    <a:srgbClr val="00007F"/>
                  </a:gs>
                </a:gsLst>
                <a:lin ang="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ru-RU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ЗАКОН </a:t>
                </a:r>
                <a:r>
                  <a:rPr kumimoji="0" lang="ru-RU" sz="1000" b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автономного </a:t>
                </a: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округа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 </a:t>
                </a:r>
                <a:r>
                  <a:rPr kumimoji="0" lang="en-US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kumimoji="0" lang="en-US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07</a:t>
                </a: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.20</a:t>
                </a:r>
                <a:r>
                  <a:rPr kumimoji="0" lang="en-US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№ </a:t>
                </a:r>
                <a:r>
                  <a:rPr kumimoji="0" lang="en-US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59</a:t>
                </a:r>
                <a:r>
                  <a:rPr kumimoji="0" lang="ru-RU" sz="10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kumimoji="0" lang="ru-RU" sz="1000" b="1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оз</a:t>
                </a:r>
                <a:endParaRPr kumimoji="0" lang="ru-RU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21133" y="3068578"/>
                <a:ext cx="3031258" cy="6175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«Об инвестиционном фонде   </a:t>
                </a:r>
                <a:endParaRPr kumimoji="0" lang="ru-RU" sz="800" b="1" kern="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itchFamily="34" charset="0"/>
                  <a:cs typeface="Arial" panose="020B0604020202020204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  </a:t>
                </a: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Ханты-Мансийского </a:t>
                </a:r>
                <a:r>
                  <a:rPr kumimoji="0" lang="ru-RU" sz="800" b="1" kern="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автономного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800" b="1" kern="0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округа </a:t>
                </a:r>
                <a:r>
                  <a:rPr kumimoji="0" lang="ru-RU" sz="800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 pitchFamily="34" charset="0"/>
                    <a:cs typeface="Arial" panose="020B0604020202020204" pitchFamily="34" charset="0"/>
                  </a:rPr>
                  <a:t>– Югры»</a:t>
                </a:r>
              </a:p>
            </p:txBody>
          </p:sp>
        </p:grpSp>
      </p:grpSp>
      <p:grpSp>
        <p:nvGrpSpPr>
          <p:cNvPr id="38" name="Группа 11"/>
          <p:cNvGrpSpPr>
            <a:grpSpLocks/>
          </p:cNvGrpSpPr>
          <p:nvPr/>
        </p:nvGrpSpPr>
        <p:grpSpPr bwMode="auto">
          <a:xfrm>
            <a:off x="808377" y="4604357"/>
            <a:ext cx="7667015" cy="2164079"/>
            <a:chOff x="-1" y="2115607"/>
            <a:chExt cx="8892481" cy="2904482"/>
          </a:xfrm>
        </p:grpSpPr>
        <p:sp>
          <p:nvSpPr>
            <p:cNvPr id="39" name="AutoShape 76"/>
            <p:cNvSpPr>
              <a:spLocks noChangeArrowheads="1"/>
            </p:cNvSpPr>
            <p:nvPr/>
          </p:nvSpPr>
          <p:spPr bwMode="auto">
            <a:xfrm>
              <a:off x="1947106" y="2356277"/>
              <a:ext cx="6945374" cy="692035"/>
            </a:xfrm>
            <a:prstGeom prst="roundRect">
              <a:avLst>
                <a:gd name="adj" fmla="val 7740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 lIns="80138" tIns="40069" rIns="80138" bIns="40069" anchor="ctr">
              <a:spAutoFit/>
            </a:bodyPr>
            <a:lstStyle/>
            <a:p>
              <a:pPr algn="r" defTabSz="360000">
                <a:defRPr/>
              </a:pPr>
              <a:r>
                <a:rPr lang="ru-RU" sz="1100" b="1" dirty="0">
                  <a:solidFill>
                    <a:srgbClr val="00007F"/>
                  </a:solidFill>
                  <a:latin typeface="Arial"/>
                  <a:cs typeface="Times New Roman" pitchFamily="18" charset="0"/>
                </a:rPr>
                <a:t>	</a:t>
              </a:r>
              <a:r>
                <a:rPr lang="ru-RU" sz="800" b="1" dirty="0">
                  <a:solidFill>
                    <a:srgbClr val="00007F"/>
                  </a:solidFill>
                  <a:latin typeface="Arial"/>
                </a:rPr>
                <a:t>План мероприятий по внедрению стандарта деятельности </a:t>
              </a:r>
              <a:r>
                <a:rPr lang="ru-RU" sz="800" b="1" dirty="0" smtClean="0">
                  <a:solidFill>
                    <a:srgbClr val="00007F"/>
                  </a:solidFill>
                  <a:latin typeface="Arial"/>
                </a:rPr>
                <a:t>исполнительных органов</a:t>
              </a:r>
            </a:p>
            <a:p>
              <a:pPr algn="r" defTabSz="360000">
                <a:defRPr/>
              </a:pPr>
              <a:r>
                <a:rPr lang="ru-RU" sz="800" b="1" dirty="0" smtClean="0">
                  <a:solidFill>
                    <a:srgbClr val="00007F"/>
                  </a:solidFill>
                  <a:latin typeface="Arial"/>
                </a:rPr>
                <a:t> государственной </a:t>
              </a:r>
              <a:r>
                <a:rPr lang="ru-RU" sz="800" b="1" dirty="0">
                  <a:solidFill>
                    <a:srgbClr val="00007F"/>
                  </a:solidFill>
                  <a:latin typeface="Arial"/>
                </a:rPr>
                <a:t>власти Ханты-Мансийского автономного округа – </a:t>
              </a:r>
              <a:r>
                <a:rPr lang="ru-RU" sz="800" b="1" dirty="0" smtClean="0">
                  <a:solidFill>
                    <a:srgbClr val="00007F"/>
                  </a:solidFill>
                  <a:latin typeface="Arial"/>
                </a:rPr>
                <a:t>Югры</a:t>
              </a:r>
            </a:p>
            <a:p>
              <a:pPr algn="r" defTabSz="360000">
                <a:defRPr/>
              </a:pPr>
              <a:r>
                <a:rPr lang="ru-RU" sz="800" b="1" dirty="0" smtClean="0">
                  <a:solidFill>
                    <a:srgbClr val="00007F"/>
                  </a:solidFill>
                  <a:latin typeface="Arial"/>
                </a:rPr>
                <a:t>по </a:t>
              </a:r>
              <a:r>
                <a:rPr lang="ru-RU" sz="800" b="1" dirty="0">
                  <a:solidFill>
                    <a:srgbClr val="00007F"/>
                  </a:solidFill>
                  <a:latin typeface="Arial"/>
                </a:rPr>
                <a:t>обеспечению благоприятного инвестиционного климата на 2013</a:t>
              </a:r>
              <a:r>
                <a:rPr lang="ru-RU" sz="800" b="1" dirty="0" smtClean="0">
                  <a:solidFill>
                    <a:srgbClr val="00007F"/>
                  </a:solidFill>
                  <a:latin typeface="Arial"/>
                </a:rPr>
                <a:t>, а </a:t>
              </a:r>
              <a:r>
                <a:rPr lang="ru-RU" sz="800" b="1" dirty="0">
                  <a:solidFill>
                    <a:srgbClr val="00007F"/>
                  </a:solidFill>
                  <a:latin typeface="Arial"/>
                </a:rPr>
                <a:t>также </a:t>
              </a:r>
              <a:r>
                <a:rPr lang="ru-RU" sz="800" b="1" dirty="0" smtClean="0">
                  <a:solidFill>
                    <a:srgbClr val="00007F"/>
                  </a:solidFill>
                  <a:latin typeface="Arial"/>
                </a:rPr>
                <a:t>на </a:t>
              </a:r>
              <a:r>
                <a:rPr lang="ru-RU" sz="800" b="1" dirty="0">
                  <a:solidFill>
                    <a:srgbClr val="00007F"/>
                  </a:solidFill>
                  <a:latin typeface="Arial"/>
                </a:rPr>
                <a:t>период 2014-2016 годы </a:t>
              </a:r>
            </a:p>
          </p:txBody>
        </p:sp>
        <p:sp>
          <p:nvSpPr>
            <p:cNvPr id="40" name="AutoShape 76"/>
            <p:cNvSpPr>
              <a:spLocks noChangeArrowheads="1"/>
            </p:cNvSpPr>
            <p:nvPr/>
          </p:nvSpPr>
          <p:spPr bwMode="auto">
            <a:xfrm>
              <a:off x="1947105" y="3404575"/>
              <a:ext cx="6945374" cy="692035"/>
            </a:xfrm>
            <a:prstGeom prst="roundRect">
              <a:avLst>
                <a:gd name="adj" fmla="val 7740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 lIns="80138" tIns="40069" rIns="80138" bIns="40069" anchor="ctr">
              <a:spAutoFit/>
            </a:bodyPr>
            <a:lstStyle/>
            <a:p>
              <a:pPr algn="r" defTabSz="360000">
                <a:defRPr/>
              </a:pPr>
              <a:r>
                <a:rPr lang="ru-RU" sz="1100" b="1" dirty="0">
                  <a:solidFill>
                    <a:srgbClr val="00007F"/>
                  </a:solidFill>
                  <a:latin typeface="Arial"/>
                  <a:cs typeface="Times New Roman" pitchFamily="18" charset="0"/>
                </a:rPr>
                <a:t>	</a:t>
              </a:r>
              <a:r>
                <a:rPr lang="ru-RU" sz="800" b="1" dirty="0">
                  <a:solidFill>
                    <a:srgbClr val="00007F"/>
                  </a:solidFill>
                  <a:latin typeface="Arial"/>
                </a:rPr>
                <a:t>План мероприятий по </a:t>
              </a:r>
              <a:r>
                <a:rPr lang="ru-RU" sz="800" b="1" dirty="0" smtClean="0">
                  <a:solidFill>
                    <a:srgbClr val="00007F"/>
                  </a:solidFill>
                  <a:latin typeface="Arial"/>
                </a:rPr>
                <a:t>стимулированию органов </a:t>
              </a:r>
              <a:r>
                <a:rPr lang="ru-RU" sz="800" b="1" dirty="0">
                  <a:solidFill>
                    <a:srgbClr val="00007F"/>
                  </a:solidFill>
                  <a:latin typeface="Arial"/>
                </a:rPr>
                <a:t>местного </a:t>
              </a:r>
              <a:r>
                <a:rPr lang="ru-RU" sz="800" b="1" dirty="0" smtClean="0">
                  <a:solidFill>
                    <a:srgbClr val="00007F"/>
                  </a:solidFill>
                  <a:latin typeface="Arial"/>
                </a:rPr>
                <a:t>самоуправления муниципальных</a:t>
              </a:r>
            </a:p>
            <a:p>
              <a:pPr algn="r" defTabSz="360000">
                <a:defRPr/>
              </a:pPr>
              <a:r>
                <a:rPr lang="ru-RU" sz="800" b="1" dirty="0" smtClean="0">
                  <a:solidFill>
                    <a:srgbClr val="00007F"/>
                  </a:solidFill>
                  <a:latin typeface="Arial"/>
                </a:rPr>
                <a:t> </a:t>
              </a:r>
              <a:r>
                <a:rPr lang="ru-RU" sz="800" b="1" dirty="0">
                  <a:solidFill>
                    <a:srgbClr val="00007F"/>
                  </a:solidFill>
                  <a:latin typeface="Arial"/>
                </a:rPr>
                <a:t>образований автономного округа к привлечению </a:t>
              </a:r>
              <a:r>
                <a:rPr lang="ru-RU" sz="800" b="1" dirty="0" smtClean="0">
                  <a:solidFill>
                    <a:srgbClr val="00007F"/>
                  </a:solidFill>
                  <a:latin typeface="Arial"/>
                </a:rPr>
                <a:t>инвестиций и наращиванию налогового</a:t>
              </a:r>
            </a:p>
            <a:p>
              <a:pPr algn="r" defTabSz="360000">
                <a:defRPr/>
              </a:pPr>
              <a:r>
                <a:rPr lang="ru-RU" sz="800" b="1" dirty="0" smtClean="0">
                  <a:solidFill>
                    <a:srgbClr val="00007F"/>
                  </a:solidFill>
                  <a:latin typeface="Arial"/>
                </a:rPr>
                <a:t> </a:t>
              </a:r>
              <a:r>
                <a:rPr lang="ru-RU" sz="800" b="1" dirty="0">
                  <a:solidFill>
                    <a:srgbClr val="00007F"/>
                  </a:solidFill>
                  <a:latin typeface="Arial"/>
                </a:rPr>
                <a:t>потенциала на 2015 - 2017 годы </a:t>
              </a:r>
            </a:p>
          </p:txBody>
        </p:sp>
        <p:sp>
          <p:nvSpPr>
            <p:cNvPr id="41" name="AutoShape 76"/>
            <p:cNvSpPr>
              <a:spLocks noChangeArrowheads="1"/>
            </p:cNvSpPr>
            <p:nvPr/>
          </p:nvSpPr>
          <p:spPr bwMode="auto">
            <a:xfrm>
              <a:off x="1982444" y="4478224"/>
              <a:ext cx="6910036" cy="541865"/>
            </a:xfrm>
            <a:prstGeom prst="roundRect">
              <a:avLst>
                <a:gd name="adj" fmla="val 7740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 lIns="80138" tIns="40069" rIns="80138" bIns="40069" anchor="ctr">
              <a:spAutoFit/>
            </a:bodyPr>
            <a:lstStyle/>
            <a:p>
              <a:pPr algn="r" defTabSz="360000">
                <a:defRPr/>
              </a:pPr>
              <a:r>
                <a:rPr lang="ru-RU" sz="1100" b="1" dirty="0">
                  <a:solidFill>
                    <a:srgbClr val="00007F"/>
                  </a:solidFill>
                  <a:latin typeface="Arial"/>
                  <a:cs typeface="Times New Roman" pitchFamily="18" charset="0"/>
                </a:rPr>
                <a:t>	</a:t>
              </a:r>
              <a:r>
                <a:rPr lang="ru-RU" sz="800" b="1" dirty="0">
                  <a:solidFill>
                    <a:srgbClr val="00007F"/>
                  </a:solidFill>
                  <a:latin typeface="Arial"/>
                </a:rPr>
                <a:t>План мероприятий («дорожная карта») по обеспечению благоприятного </a:t>
              </a:r>
              <a:r>
                <a:rPr lang="ru-RU" sz="800" b="1" dirty="0" smtClean="0">
                  <a:solidFill>
                    <a:srgbClr val="00007F"/>
                  </a:solidFill>
                  <a:latin typeface="Arial"/>
                </a:rPr>
                <a:t>инвестиционного</a:t>
              </a:r>
            </a:p>
            <a:p>
              <a:pPr algn="r" defTabSz="360000">
                <a:defRPr/>
              </a:pPr>
              <a:r>
                <a:rPr lang="ru-RU" sz="800" b="1" dirty="0" smtClean="0">
                  <a:solidFill>
                    <a:srgbClr val="00007F"/>
                  </a:solidFill>
                  <a:latin typeface="Arial"/>
                </a:rPr>
                <a:t> </a:t>
              </a:r>
              <a:r>
                <a:rPr lang="ru-RU" sz="800" b="1" dirty="0">
                  <a:solidFill>
                    <a:srgbClr val="00007F"/>
                  </a:solidFill>
                  <a:latin typeface="Arial"/>
                </a:rPr>
                <a:t>климата в Ханты-Мансийском автономном округе – Югре </a:t>
              </a:r>
            </a:p>
          </p:txBody>
        </p:sp>
        <p:sp>
          <p:nvSpPr>
            <p:cNvPr id="42" name="Загнутый угол 41"/>
            <p:cNvSpPr/>
            <p:nvPr/>
          </p:nvSpPr>
          <p:spPr bwMode="auto">
            <a:xfrm>
              <a:off x="0" y="2115607"/>
              <a:ext cx="2921180" cy="630407"/>
            </a:xfrm>
            <a:prstGeom prst="foldedCorner">
              <a:avLst>
                <a:gd name="adj" fmla="val 50000"/>
              </a:avLst>
            </a:prstGeom>
            <a:gradFill flip="none" rotWithShape="1">
              <a:gsLst>
                <a:gs pos="0">
                  <a:srgbClr val="BF0000"/>
                </a:gs>
                <a:gs pos="50000">
                  <a:srgbClr val="FF6666"/>
                </a:gs>
                <a:gs pos="100000">
                  <a:srgbClr val="BF0000"/>
                </a:gs>
              </a:gsLst>
              <a:lin ang="0" scaled="0"/>
              <a:tileRect/>
            </a:gra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36000" tIns="72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1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prstClr val="white"/>
                  </a:solidFill>
                  <a:latin typeface="Arial"/>
                </a:rPr>
                <a:t>Распоряжение Губернатора </a:t>
              </a:r>
              <a:endParaRPr lang="ru-RU" sz="900" b="1" dirty="0" smtClean="0">
                <a:solidFill>
                  <a:prstClr val="white"/>
                </a:solidFill>
                <a:latin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 smtClean="0">
                  <a:solidFill>
                    <a:prstClr val="white"/>
                  </a:solidFill>
                  <a:latin typeface="Arial"/>
                </a:rPr>
                <a:t>автономного округа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 smtClean="0">
                  <a:solidFill>
                    <a:prstClr val="white"/>
                  </a:solidFill>
                  <a:latin typeface="Arial"/>
                </a:rPr>
                <a:t>от 20 </a:t>
              </a:r>
              <a:r>
                <a:rPr lang="ru-RU" sz="900" b="1" dirty="0">
                  <a:solidFill>
                    <a:prstClr val="white"/>
                  </a:solidFill>
                  <a:latin typeface="Arial"/>
                </a:rPr>
                <a:t>февраля 2014 года №95-рг</a:t>
              </a:r>
              <a:endParaRPr kumimoji="0" lang="ru-RU" sz="900" b="1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43" name="Загнутый угол 42"/>
            <p:cNvSpPr/>
            <p:nvPr/>
          </p:nvSpPr>
          <p:spPr bwMode="auto">
            <a:xfrm>
              <a:off x="-1" y="3102888"/>
              <a:ext cx="2921180" cy="663419"/>
            </a:xfrm>
            <a:prstGeom prst="foldedCorner">
              <a:avLst>
                <a:gd name="adj" fmla="val 50000"/>
              </a:avLst>
            </a:prstGeom>
            <a:gradFill flip="none" rotWithShape="1">
              <a:gsLst>
                <a:gs pos="0">
                  <a:srgbClr val="005828"/>
                </a:gs>
                <a:gs pos="50000">
                  <a:srgbClr val="00B050"/>
                </a:gs>
                <a:gs pos="100000">
                  <a:srgbClr val="005828"/>
                </a:gs>
              </a:gsLst>
              <a:lin ang="0" scaled="0"/>
              <a:tileRect/>
            </a:gradFill>
            <a:ln w="9525" cap="flat" cmpd="sng" algn="ctr">
              <a:solidFill>
                <a:srgbClr val="005828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36000" tIns="72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100" b="1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prstClr val="white"/>
                  </a:solidFill>
                  <a:latin typeface="Arial"/>
                </a:rPr>
                <a:t>Постановление </a:t>
              </a:r>
              <a:r>
                <a:rPr lang="ru-RU" sz="900" b="1" dirty="0" smtClean="0">
                  <a:solidFill>
                    <a:prstClr val="white"/>
                  </a:solidFill>
                  <a:latin typeface="Arial"/>
                </a:rPr>
                <a:t>Правительства автономного </a:t>
              </a:r>
              <a:r>
                <a:rPr lang="ru-RU" sz="900" b="1" dirty="0">
                  <a:solidFill>
                    <a:prstClr val="white"/>
                  </a:solidFill>
                  <a:latin typeface="Arial"/>
                </a:rPr>
                <a:t>округа </a:t>
              </a:r>
              <a:endParaRPr lang="ru-RU" sz="900" b="1" dirty="0" smtClean="0">
                <a:solidFill>
                  <a:prstClr val="white"/>
                </a:solidFill>
                <a:latin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 smtClean="0">
                  <a:solidFill>
                    <a:prstClr val="white"/>
                  </a:solidFill>
                  <a:latin typeface="Arial"/>
                </a:rPr>
                <a:t>от 26 </a:t>
              </a:r>
              <a:r>
                <a:rPr lang="ru-RU" sz="900" b="1" dirty="0">
                  <a:solidFill>
                    <a:prstClr val="white"/>
                  </a:solidFill>
                  <a:latin typeface="Arial"/>
                </a:rPr>
                <a:t>декабря 2014 года №508-п</a:t>
              </a:r>
              <a:endParaRPr kumimoji="0" lang="ru-RU" sz="900" b="1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44" name="Загнутый угол 43"/>
            <p:cNvSpPr/>
            <p:nvPr/>
          </p:nvSpPr>
          <p:spPr bwMode="auto">
            <a:xfrm>
              <a:off x="0" y="4169745"/>
              <a:ext cx="2921180" cy="579866"/>
            </a:xfrm>
            <a:prstGeom prst="foldedCorner">
              <a:avLst>
                <a:gd name="adj" fmla="val 50000"/>
              </a:avLst>
            </a:prstGeom>
            <a:gradFill flip="none" rotWithShape="1">
              <a:gsLst>
                <a:gs pos="0">
                  <a:srgbClr val="BF0000"/>
                </a:gs>
                <a:gs pos="50000">
                  <a:srgbClr val="FF6666"/>
                </a:gs>
                <a:gs pos="100000">
                  <a:srgbClr val="BF0000"/>
                </a:gs>
              </a:gsLst>
              <a:lin ang="0" scaled="0"/>
              <a:tileRect/>
            </a:gra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36000" tIns="72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100" b="1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>
                  <a:solidFill>
                    <a:prstClr val="white"/>
                  </a:solidFill>
                  <a:latin typeface="Arial"/>
                </a:rPr>
                <a:t>Распоряжение Правительства </a:t>
              </a:r>
              <a:r>
                <a:rPr lang="ru-RU" sz="900" b="1" dirty="0" smtClean="0">
                  <a:solidFill>
                    <a:prstClr val="white"/>
                  </a:solidFill>
                  <a:latin typeface="Arial"/>
                </a:rPr>
                <a:t>автономного </a:t>
              </a:r>
              <a:r>
                <a:rPr lang="ru-RU" sz="900" b="1" dirty="0">
                  <a:solidFill>
                    <a:prstClr val="white"/>
                  </a:solidFill>
                  <a:latin typeface="Arial"/>
                </a:rPr>
                <a:t>округа </a:t>
              </a:r>
              <a:endParaRPr lang="ru-RU" sz="900" b="1" dirty="0" smtClean="0">
                <a:solidFill>
                  <a:prstClr val="white"/>
                </a:solidFill>
                <a:latin typeface="Arial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 dirty="0" smtClean="0">
                  <a:solidFill>
                    <a:prstClr val="white"/>
                  </a:solidFill>
                  <a:latin typeface="Arial"/>
                </a:rPr>
                <a:t>от </a:t>
              </a:r>
              <a:r>
                <a:rPr lang="ru-RU" sz="900" b="1" dirty="0">
                  <a:solidFill>
                    <a:prstClr val="white"/>
                  </a:solidFill>
                  <a:latin typeface="Arial"/>
                </a:rPr>
                <a:t>12 декабря 2014 года №671-рп</a:t>
              </a:r>
              <a:endParaRPr kumimoji="0" lang="ru-RU" sz="900" b="1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45" name="AutoShape 76"/>
          <p:cNvSpPr>
            <a:spLocks noChangeArrowheads="1"/>
          </p:cNvSpPr>
          <p:nvPr/>
        </p:nvSpPr>
        <p:spPr bwMode="auto">
          <a:xfrm>
            <a:off x="312520" y="4293096"/>
            <a:ext cx="8532813" cy="258763"/>
          </a:xfrm>
          <a:prstGeom prst="roundRect">
            <a:avLst>
              <a:gd name="adj" fmla="val 870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8" tIns="40069" rIns="80138" bIns="40069" anchor="ctr">
            <a:spAutoFit/>
          </a:bodyPr>
          <a:lstStyle/>
          <a:p>
            <a:pPr algn="ctr">
              <a:lnSpc>
                <a:spcPct val="90000"/>
              </a:lnSpc>
              <a:buClr>
                <a:srgbClr val="0070C0"/>
              </a:buClr>
              <a:buSzPct val="120000"/>
            </a:pPr>
            <a:r>
              <a:rPr lang="ru-RU" altLang="ru-RU" b="1" i="1" dirty="0">
                <a:solidFill>
                  <a:srgbClr val="00007F"/>
                </a:solidFill>
                <a:latin typeface="Arial" charset="0"/>
              </a:rPr>
              <a:t>«Дорожные карты» реализации национальной предпринимательской инициативы</a:t>
            </a: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0" y="836752"/>
            <a:ext cx="9144001" cy="36000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r>
              <a:rPr lang="ru-RU" sz="1400" b="1" i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ИНВЕСТИЦИОННЫЙ КЛИМАТ И ИНВЕСТИЦИОННАЯ ПОЛИТИКА (законодательство)</a:t>
            </a:r>
            <a:endParaRPr lang="ru-RU" sz="1400" b="1" i="1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26133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трелка вверх 115"/>
          <p:cNvSpPr/>
          <p:nvPr/>
        </p:nvSpPr>
        <p:spPr bwMode="auto">
          <a:xfrm>
            <a:off x="1533434" y="3686737"/>
            <a:ext cx="233362" cy="803065"/>
          </a:xfrm>
          <a:prstGeom prst="upArrow">
            <a:avLst/>
          </a:prstGeom>
          <a:gradFill flip="none" rotWithShape="1">
            <a:gsLst>
              <a:gs pos="15000">
                <a:srgbClr val="0070C0"/>
              </a:gs>
              <a:gs pos="50000">
                <a:schemeClr val="bg1"/>
              </a:gs>
              <a:gs pos="100000">
                <a:srgbClr val="A7CBFF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4348" tIns="47174" rIns="94348" bIns="47174"/>
          <a:lstStyle/>
          <a:p>
            <a:pPr>
              <a:spcBef>
                <a:spcPct val="30000"/>
              </a:spcBef>
              <a:defRPr/>
            </a:pPr>
            <a:endParaRPr lang="ru-RU">
              <a:solidFill>
                <a:srgbClr val="080808"/>
              </a:solidFill>
            </a:endParaRPr>
          </a:p>
        </p:txBody>
      </p:sp>
      <p:sp>
        <p:nvSpPr>
          <p:cNvPr id="115" name="Стрелка вверх 114"/>
          <p:cNvSpPr/>
          <p:nvPr/>
        </p:nvSpPr>
        <p:spPr bwMode="auto">
          <a:xfrm>
            <a:off x="1067835" y="3717032"/>
            <a:ext cx="233362" cy="1110415"/>
          </a:xfrm>
          <a:prstGeom prst="upArrow">
            <a:avLst/>
          </a:prstGeom>
          <a:gradFill flip="none" rotWithShape="1">
            <a:gsLst>
              <a:gs pos="15000">
                <a:srgbClr val="0070C0"/>
              </a:gs>
              <a:gs pos="50000">
                <a:schemeClr val="bg1"/>
              </a:gs>
              <a:gs pos="100000">
                <a:srgbClr val="A7CBFF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4348" tIns="47174" rIns="94348" bIns="47174"/>
          <a:lstStyle/>
          <a:p>
            <a:pPr>
              <a:spcBef>
                <a:spcPct val="30000"/>
              </a:spcBef>
              <a:defRPr/>
            </a:pPr>
            <a:endParaRPr lang="ru-RU">
              <a:solidFill>
                <a:srgbClr val="080808"/>
              </a:solidFill>
            </a:endParaRPr>
          </a:p>
        </p:txBody>
      </p:sp>
      <p:sp>
        <p:nvSpPr>
          <p:cNvPr id="114" name="Стрелка вверх 113"/>
          <p:cNvSpPr/>
          <p:nvPr/>
        </p:nvSpPr>
        <p:spPr bwMode="auto">
          <a:xfrm>
            <a:off x="539552" y="3818065"/>
            <a:ext cx="233362" cy="1343475"/>
          </a:xfrm>
          <a:prstGeom prst="upArrow">
            <a:avLst/>
          </a:prstGeom>
          <a:gradFill flip="none" rotWithShape="1">
            <a:gsLst>
              <a:gs pos="15000">
                <a:srgbClr val="0070C0"/>
              </a:gs>
              <a:gs pos="50000">
                <a:schemeClr val="bg1"/>
              </a:gs>
              <a:gs pos="100000">
                <a:srgbClr val="A7CBFF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4348" tIns="47174" rIns="94348" bIns="47174"/>
          <a:lstStyle/>
          <a:p>
            <a:pPr>
              <a:spcBef>
                <a:spcPct val="30000"/>
              </a:spcBef>
              <a:defRPr/>
            </a:pPr>
            <a:endParaRPr lang="ru-RU">
              <a:solidFill>
                <a:srgbClr val="080808"/>
              </a:solidFill>
            </a:endParaRPr>
          </a:p>
        </p:txBody>
      </p:sp>
      <p:sp>
        <p:nvSpPr>
          <p:cNvPr id="99" name="Стрелка вверх 98"/>
          <p:cNvSpPr/>
          <p:nvPr/>
        </p:nvSpPr>
        <p:spPr bwMode="auto">
          <a:xfrm>
            <a:off x="6028786" y="2827997"/>
            <a:ext cx="180000" cy="1448593"/>
          </a:xfrm>
          <a:prstGeom prst="upArrow">
            <a:avLst>
              <a:gd name="adj1" fmla="val 57124"/>
              <a:gd name="adj2" fmla="val 64248"/>
            </a:avLst>
          </a:prstGeom>
          <a:gradFill flip="none" rotWithShape="1">
            <a:gsLst>
              <a:gs pos="15000">
                <a:srgbClr val="0070C0"/>
              </a:gs>
              <a:gs pos="50000">
                <a:schemeClr val="bg1"/>
              </a:gs>
              <a:gs pos="100000">
                <a:srgbClr val="A7CBFF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4348" tIns="47174" rIns="94348" bIns="47174"/>
          <a:lstStyle/>
          <a:p>
            <a:pPr>
              <a:spcBef>
                <a:spcPct val="30000"/>
              </a:spcBef>
              <a:defRPr/>
            </a:pPr>
            <a:endParaRPr lang="ru-RU">
              <a:solidFill>
                <a:srgbClr val="080808"/>
              </a:solidFill>
            </a:endParaRPr>
          </a:p>
        </p:txBody>
      </p:sp>
      <p:sp>
        <p:nvSpPr>
          <p:cNvPr id="103" name="Стрелка вверх 102"/>
          <p:cNvSpPr/>
          <p:nvPr/>
        </p:nvSpPr>
        <p:spPr bwMode="auto">
          <a:xfrm>
            <a:off x="6316123" y="2823867"/>
            <a:ext cx="144000" cy="988591"/>
          </a:xfrm>
          <a:prstGeom prst="upArrow">
            <a:avLst>
              <a:gd name="adj1" fmla="val 57124"/>
              <a:gd name="adj2" fmla="val 64248"/>
            </a:avLst>
          </a:prstGeom>
          <a:gradFill flip="none" rotWithShape="1">
            <a:gsLst>
              <a:gs pos="15000">
                <a:srgbClr val="0070C0"/>
              </a:gs>
              <a:gs pos="50000">
                <a:schemeClr val="bg1"/>
              </a:gs>
              <a:gs pos="100000">
                <a:srgbClr val="A7CBFF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4348" tIns="47174" rIns="94348" bIns="47174"/>
          <a:lstStyle/>
          <a:p>
            <a:pPr>
              <a:spcBef>
                <a:spcPct val="30000"/>
              </a:spcBef>
              <a:defRPr/>
            </a:pPr>
            <a:endParaRPr lang="ru-RU">
              <a:solidFill>
                <a:srgbClr val="080808"/>
              </a:solidFill>
            </a:endParaRPr>
          </a:p>
        </p:txBody>
      </p:sp>
      <p:sp>
        <p:nvSpPr>
          <p:cNvPr id="81" name="Стрелка вверх 80"/>
          <p:cNvSpPr/>
          <p:nvPr/>
        </p:nvSpPr>
        <p:spPr bwMode="auto">
          <a:xfrm>
            <a:off x="5706790" y="2828065"/>
            <a:ext cx="216000" cy="1980000"/>
          </a:xfrm>
          <a:prstGeom prst="upArrow">
            <a:avLst>
              <a:gd name="adj1" fmla="val 57124"/>
              <a:gd name="adj2" fmla="val 64248"/>
            </a:avLst>
          </a:prstGeom>
          <a:gradFill flip="none" rotWithShape="1">
            <a:gsLst>
              <a:gs pos="15000">
                <a:srgbClr val="0070C0"/>
              </a:gs>
              <a:gs pos="50000">
                <a:schemeClr val="bg1"/>
              </a:gs>
              <a:gs pos="100000">
                <a:srgbClr val="A7CBFF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4348" tIns="47174" rIns="94348" bIns="47174"/>
          <a:lstStyle/>
          <a:p>
            <a:pPr>
              <a:spcBef>
                <a:spcPct val="30000"/>
              </a:spcBef>
              <a:defRPr/>
            </a:pPr>
            <a:endParaRPr lang="ru-RU">
              <a:solidFill>
                <a:srgbClr val="080808"/>
              </a:solidFill>
            </a:endParaRPr>
          </a:p>
        </p:txBody>
      </p:sp>
      <p:sp>
        <p:nvSpPr>
          <p:cNvPr id="79" name="Стрелка вверх 78"/>
          <p:cNvSpPr/>
          <p:nvPr/>
        </p:nvSpPr>
        <p:spPr bwMode="auto">
          <a:xfrm>
            <a:off x="5336340" y="2861249"/>
            <a:ext cx="233362" cy="2583976"/>
          </a:xfrm>
          <a:prstGeom prst="upArrow">
            <a:avLst/>
          </a:prstGeom>
          <a:gradFill flip="none" rotWithShape="1">
            <a:gsLst>
              <a:gs pos="15000">
                <a:srgbClr val="0070C0"/>
              </a:gs>
              <a:gs pos="50000">
                <a:schemeClr val="bg1"/>
              </a:gs>
              <a:gs pos="100000">
                <a:srgbClr val="A7CBFF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4348" tIns="47174" rIns="94348" bIns="47174"/>
          <a:lstStyle/>
          <a:p>
            <a:pPr>
              <a:spcBef>
                <a:spcPct val="30000"/>
              </a:spcBef>
              <a:defRPr/>
            </a:pPr>
            <a:endParaRPr lang="ru-RU">
              <a:solidFill>
                <a:srgbClr val="080808"/>
              </a:solidFill>
            </a:endParaRPr>
          </a:p>
        </p:txBody>
      </p:sp>
      <p:sp>
        <p:nvSpPr>
          <p:cNvPr id="44" name="AutoShape 76"/>
          <p:cNvSpPr>
            <a:spLocks noChangeArrowheads="1"/>
          </p:cNvSpPr>
          <p:nvPr/>
        </p:nvSpPr>
        <p:spPr bwMode="auto">
          <a:xfrm>
            <a:off x="1000125" y="2333498"/>
            <a:ext cx="3131761" cy="439890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100" b="1" kern="0" dirty="0">
                <a:solidFill>
                  <a:srgbClr val="000099"/>
                </a:solidFill>
                <a:latin typeface="Arial"/>
                <a:cs typeface="Arial" panose="020B0604020202020204" pitchFamily="34" charset="0"/>
              </a:rPr>
              <a:t>РЕГИОНАЛЬНЫЙ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100" b="1" kern="0" dirty="0">
                <a:solidFill>
                  <a:srgbClr val="000099"/>
                </a:solidFill>
                <a:latin typeface="Arial"/>
                <a:cs typeface="Arial" panose="020B0604020202020204" pitchFamily="34" charset="0"/>
              </a:rPr>
              <a:t>ЦЕНТР ИНВЕСТИЦИЙ</a:t>
            </a:r>
          </a:p>
        </p:txBody>
      </p:sp>
      <p:sp>
        <p:nvSpPr>
          <p:cNvPr id="56" name="AutoShape 76"/>
          <p:cNvSpPr>
            <a:spLocks noChangeArrowheads="1"/>
          </p:cNvSpPr>
          <p:nvPr/>
        </p:nvSpPr>
        <p:spPr bwMode="auto">
          <a:xfrm>
            <a:off x="1028700" y="1460937"/>
            <a:ext cx="3111500" cy="438303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80138" tIns="40069" rIns="80138" bIns="40069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100" b="1" kern="0" dirty="0">
              <a:solidFill>
                <a:srgbClr val="000099"/>
              </a:solidFill>
              <a:latin typeface="Arial"/>
              <a:cs typeface="Arial" panose="020B06040202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100" b="1" kern="0" dirty="0">
                <a:solidFill>
                  <a:srgbClr val="000099"/>
                </a:solidFill>
                <a:latin typeface="Arial"/>
                <a:cs typeface="Arial" panose="020B0604020202020204" pitchFamily="34" charset="0"/>
              </a:rPr>
              <a:t>ФОНД РАЗВИТИЯ ЮГРЫ</a:t>
            </a:r>
          </a:p>
        </p:txBody>
      </p:sp>
      <p:sp>
        <p:nvSpPr>
          <p:cNvPr id="66" name="AutoShape 76"/>
          <p:cNvSpPr>
            <a:spLocks noChangeArrowheads="1"/>
          </p:cNvSpPr>
          <p:nvPr/>
        </p:nvSpPr>
        <p:spPr bwMode="auto">
          <a:xfrm>
            <a:off x="1020388" y="3233415"/>
            <a:ext cx="3111500" cy="439737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80138" tIns="40069" rIns="80138" bIns="40069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 sz="1100" b="1" kern="0" dirty="0">
              <a:solidFill>
                <a:srgbClr val="000099"/>
              </a:solidFill>
              <a:latin typeface="Arial"/>
              <a:cs typeface="Arial" panose="020B06040202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100" b="1" kern="0" dirty="0">
                <a:solidFill>
                  <a:srgbClr val="000099"/>
                </a:solidFill>
                <a:latin typeface="Arial"/>
                <a:cs typeface="Arial" panose="020B0604020202020204" pitchFamily="34" charset="0"/>
              </a:rPr>
              <a:t>ТЕХНОПАРК  ВЫСОКИХ ТЕХНОЛОГИЙ</a:t>
            </a:r>
          </a:p>
        </p:txBody>
      </p:sp>
      <p:grpSp>
        <p:nvGrpSpPr>
          <p:cNvPr id="22564" name="Группа 59"/>
          <p:cNvGrpSpPr>
            <a:grpSpLocks/>
          </p:cNvGrpSpPr>
          <p:nvPr/>
        </p:nvGrpSpPr>
        <p:grpSpPr bwMode="auto">
          <a:xfrm>
            <a:off x="400050" y="5661248"/>
            <a:ext cx="3740149" cy="727505"/>
            <a:chOff x="-3778080" y="4428004"/>
            <a:chExt cx="3740156" cy="727342"/>
          </a:xfrm>
        </p:grpSpPr>
        <p:sp>
          <p:nvSpPr>
            <p:cNvPr id="88" name="AutoShape 76"/>
            <p:cNvSpPr>
              <a:spLocks noChangeArrowheads="1"/>
            </p:cNvSpPr>
            <p:nvPr/>
          </p:nvSpPr>
          <p:spPr bwMode="auto">
            <a:xfrm>
              <a:off x="-3134015" y="4614846"/>
              <a:ext cx="3096091" cy="262237"/>
            </a:xfrm>
            <a:prstGeom prst="roundRect">
              <a:avLst>
                <a:gd name="adj" fmla="val 8704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 lIns="80138" tIns="40069" rIns="80138" bIns="40069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1100" b="1" kern="0" dirty="0">
                  <a:solidFill>
                    <a:srgbClr val="000099"/>
                  </a:solidFill>
                  <a:latin typeface="Arial"/>
                  <a:cs typeface="Arial" panose="020B0604020202020204" pitchFamily="34" charset="0"/>
                </a:rPr>
                <a:t>ЦЕНТР </a:t>
              </a:r>
              <a:r>
                <a:rPr kumimoji="0" lang="ru-RU" sz="1100" b="1" kern="0" dirty="0" smtClean="0">
                  <a:solidFill>
                    <a:srgbClr val="000099"/>
                  </a:solidFill>
                  <a:latin typeface="Arial"/>
                  <a:cs typeface="Arial" panose="020B0604020202020204" pitchFamily="34" charset="0"/>
                </a:rPr>
                <a:t>ПОДДЕРЖКИ ЭКСПОРТА </a:t>
              </a:r>
              <a:r>
                <a:rPr kumimoji="0" lang="ru-RU" sz="1100" b="1" kern="0" dirty="0">
                  <a:solidFill>
                    <a:srgbClr val="000099"/>
                  </a:solidFill>
                  <a:latin typeface="Arial"/>
                  <a:cs typeface="Arial" panose="020B0604020202020204" pitchFamily="34" charset="0"/>
                </a:rPr>
                <a:t>ЮГРЫ</a:t>
              </a:r>
            </a:p>
          </p:txBody>
        </p:sp>
        <p:sp>
          <p:nvSpPr>
            <p:cNvPr id="89" name="Овал 88"/>
            <p:cNvSpPr/>
            <p:nvPr/>
          </p:nvSpPr>
          <p:spPr bwMode="auto">
            <a:xfrm>
              <a:off x="-3778080" y="4428004"/>
              <a:ext cx="705152" cy="72734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/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0" scaled="0"/>
            </a:gradFill>
            <a:ln w="920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566" name="Рисунок 102" descr="banner_slider_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90" y="5902513"/>
            <a:ext cx="516799" cy="26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5336340" y="1517254"/>
            <a:ext cx="3281526" cy="4902748"/>
            <a:chOff x="5336217" y="1329332"/>
            <a:chExt cx="3281526" cy="4902748"/>
          </a:xfrm>
        </p:grpSpPr>
        <p:sp>
          <p:nvSpPr>
            <p:cNvPr id="94" name="AutoShape 76"/>
            <p:cNvSpPr>
              <a:spLocks noChangeArrowheads="1"/>
            </p:cNvSpPr>
            <p:nvPr/>
          </p:nvSpPr>
          <p:spPr bwMode="auto">
            <a:xfrm>
              <a:off x="5399088" y="1329332"/>
              <a:ext cx="3218655" cy="438150"/>
            </a:xfrm>
            <a:prstGeom prst="roundRect">
              <a:avLst>
                <a:gd name="adj" fmla="val 8704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 lIns="80138" tIns="40069" rIns="80138" bIns="40069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1100" b="1" kern="0" dirty="0">
                  <a:solidFill>
                    <a:srgbClr val="000099"/>
                  </a:solidFill>
                  <a:latin typeface="Arial"/>
                  <a:cs typeface="Arial" panose="020B0604020202020204" pitchFamily="34" charset="0"/>
                </a:rPr>
                <a:t>ФОНД МИКРОФИНАНСИРОВАНИЯ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1100" b="1" kern="0" dirty="0">
                  <a:solidFill>
                    <a:srgbClr val="000099"/>
                  </a:solidFill>
                  <a:latin typeface="Arial"/>
                  <a:cs typeface="Arial" panose="020B0604020202020204" pitchFamily="34" charset="0"/>
                </a:rPr>
                <a:t>ЮГРЫ</a:t>
              </a:r>
            </a:p>
          </p:txBody>
        </p:sp>
        <p:sp>
          <p:nvSpPr>
            <p:cNvPr id="84" name="AutoShape 76"/>
            <p:cNvSpPr>
              <a:spLocks noChangeArrowheads="1"/>
            </p:cNvSpPr>
            <p:nvPr/>
          </p:nvSpPr>
          <p:spPr bwMode="auto">
            <a:xfrm>
              <a:off x="5336217" y="2189296"/>
              <a:ext cx="3236225" cy="439890"/>
            </a:xfrm>
            <a:prstGeom prst="roundRect">
              <a:avLst>
                <a:gd name="adj" fmla="val 8704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 lIns="80138" tIns="40069" rIns="80138" bIns="40069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1100" b="1" kern="0" dirty="0">
                  <a:solidFill>
                    <a:srgbClr val="000099"/>
                  </a:solidFill>
                  <a:latin typeface="Arial"/>
                  <a:cs typeface="Arial" panose="020B0604020202020204" pitchFamily="34" charset="0"/>
                </a:rPr>
                <a:t>ФОНД ПОДДЕРЖКИ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1100" b="1" kern="0" dirty="0">
                  <a:solidFill>
                    <a:srgbClr val="000099"/>
                  </a:solidFill>
                  <a:latin typeface="Arial"/>
                  <a:cs typeface="Arial" panose="020B0604020202020204" pitchFamily="34" charset="0"/>
                </a:rPr>
                <a:t>ПРЕДПРИНИМАТЕЛЬСТВА  ЮГРЫ</a:t>
              </a:r>
            </a:p>
          </p:txBody>
        </p:sp>
        <p:sp>
          <p:nvSpPr>
            <p:cNvPr id="92" name="AutoShape 76"/>
            <p:cNvSpPr>
              <a:spLocks noChangeArrowheads="1"/>
            </p:cNvSpPr>
            <p:nvPr/>
          </p:nvSpPr>
          <p:spPr bwMode="auto">
            <a:xfrm>
              <a:off x="5363965" y="5985917"/>
              <a:ext cx="3187777" cy="246163"/>
            </a:xfrm>
            <a:prstGeom prst="roundRect">
              <a:avLst>
                <a:gd name="adj" fmla="val 8704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 lIns="80138" tIns="40069" rIns="80138" bIns="40069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1000" b="1" kern="0" dirty="0" smtClean="0">
                  <a:solidFill>
                    <a:srgbClr val="000099"/>
                  </a:solidFill>
                  <a:latin typeface="Arial"/>
                  <a:cs typeface="Arial" panose="020B0604020202020204" pitchFamily="34" charset="0"/>
                </a:rPr>
                <a:t>Центр бизнес-</a:t>
              </a:r>
              <a:r>
                <a:rPr kumimoji="0" lang="ru-RU" sz="1000" b="1" kern="0" dirty="0" err="1" smtClean="0">
                  <a:solidFill>
                    <a:srgbClr val="000099"/>
                  </a:solidFill>
                  <a:latin typeface="Arial"/>
                  <a:cs typeface="Arial" panose="020B0604020202020204" pitchFamily="34" charset="0"/>
                </a:rPr>
                <a:t>инкубирования</a:t>
              </a:r>
              <a:endParaRPr kumimoji="0" lang="ru-RU" sz="1000" b="1" kern="0" dirty="0">
                <a:solidFill>
                  <a:srgbClr val="000099"/>
                </a:solidFill>
                <a:latin typeface="Arial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25983" y="3664393"/>
            <a:ext cx="3774009" cy="1787522"/>
            <a:chOff x="725983" y="3570185"/>
            <a:chExt cx="3774009" cy="1787522"/>
          </a:xfrm>
        </p:grpSpPr>
        <p:sp>
          <p:nvSpPr>
            <p:cNvPr id="8" name="Стрелка углом 7"/>
            <p:cNvSpPr/>
            <p:nvPr/>
          </p:nvSpPr>
          <p:spPr bwMode="auto">
            <a:xfrm rot="16200000">
              <a:off x="1874512" y="3606185"/>
              <a:ext cx="432000" cy="360000"/>
            </a:xfrm>
            <a:prstGeom prst="bentArrow">
              <a:avLst>
                <a:gd name="adj1" fmla="val 27972"/>
                <a:gd name="adj2" fmla="val 32165"/>
                <a:gd name="adj3" fmla="val 37461"/>
                <a:gd name="adj4" fmla="val 43750"/>
              </a:avLst>
            </a:prstGeom>
            <a:gradFill>
              <a:gsLst>
                <a:gs pos="0">
                  <a:srgbClr val="0070C0"/>
                </a:gs>
                <a:gs pos="100000">
                  <a:schemeClr val="bg1"/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4348" tIns="47174" rIns="94348" bIns="47174"/>
            <a:lstStyle/>
            <a:p>
              <a:pPr>
                <a:spcBef>
                  <a:spcPct val="30000"/>
                </a:spcBef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  <p:grpSp>
          <p:nvGrpSpPr>
            <p:cNvPr id="22574" name="Группа 59"/>
            <p:cNvGrpSpPr>
              <a:grpSpLocks/>
            </p:cNvGrpSpPr>
            <p:nvPr/>
          </p:nvGrpSpPr>
          <p:grpSpPr bwMode="auto">
            <a:xfrm>
              <a:off x="725983" y="4301404"/>
              <a:ext cx="3774009" cy="1056303"/>
              <a:chOff x="968770" y="2063827"/>
              <a:chExt cx="4215330" cy="1132638"/>
            </a:xfrm>
          </p:grpSpPr>
          <p:sp>
            <p:nvSpPr>
              <p:cNvPr id="48" name="AutoShape 76"/>
              <p:cNvSpPr>
                <a:spLocks noChangeArrowheads="1"/>
              </p:cNvSpPr>
              <p:nvPr/>
            </p:nvSpPr>
            <p:spPr bwMode="auto">
              <a:xfrm>
                <a:off x="2240007" y="2063827"/>
                <a:ext cx="2944092" cy="263295"/>
              </a:xfrm>
              <a:prstGeom prst="roundRect">
                <a:avLst>
                  <a:gd name="adj" fmla="val 8704"/>
                </a:avLst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square" lIns="80138" tIns="40069" rIns="80138" bIns="40069" anchor="ctr">
                <a:spAutoFit/>
              </a:bodyPr>
              <a:lstStyle/>
              <a:p>
                <a:pPr algn="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1000" b="1" kern="0" dirty="0">
                    <a:solidFill>
                      <a:srgbClr val="000099"/>
                    </a:solidFill>
                    <a:latin typeface="Arial"/>
                    <a:cs typeface="Arial" panose="020B0604020202020204" pitchFamily="34" charset="0"/>
                  </a:rPr>
                  <a:t>Центр кластерного развития</a:t>
                </a:r>
              </a:p>
            </p:txBody>
          </p:sp>
          <p:sp>
            <p:nvSpPr>
              <p:cNvPr id="47" name="AutoShape 76"/>
              <p:cNvSpPr>
                <a:spLocks noChangeArrowheads="1"/>
              </p:cNvSpPr>
              <p:nvPr/>
            </p:nvSpPr>
            <p:spPr bwMode="auto">
              <a:xfrm>
                <a:off x="968770" y="2932513"/>
                <a:ext cx="4215330" cy="263952"/>
              </a:xfrm>
              <a:prstGeom prst="roundRect">
                <a:avLst>
                  <a:gd name="adj" fmla="val 8704"/>
                </a:avLst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square" lIns="80138" tIns="40069" rIns="80138" bIns="40069" anchor="ctr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1000" b="1" kern="0" dirty="0">
                    <a:solidFill>
                      <a:srgbClr val="000099"/>
                    </a:solidFill>
                    <a:latin typeface="Arial"/>
                    <a:cs typeface="Arial" panose="020B0604020202020204" pitchFamily="34" charset="0"/>
                  </a:rPr>
                  <a:t>Региональный центр инжиниринга</a:t>
                </a: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1434059" y="6097773"/>
            <a:ext cx="3021260" cy="651306"/>
            <a:chOff x="1434059" y="5922586"/>
            <a:chExt cx="3021260" cy="651306"/>
          </a:xfrm>
        </p:grpSpPr>
        <p:sp>
          <p:nvSpPr>
            <p:cNvPr id="82" name="AutoShape 76"/>
            <p:cNvSpPr>
              <a:spLocks noChangeArrowheads="1"/>
            </p:cNvSpPr>
            <p:nvPr/>
          </p:nvSpPr>
          <p:spPr bwMode="auto">
            <a:xfrm>
              <a:off x="2267744" y="6134133"/>
              <a:ext cx="2187575" cy="439759"/>
            </a:xfrm>
            <a:prstGeom prst="roundRect">
              <a:avLst>
                <a:gd name="adj" fmla="val 8704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lIns="80138" tIns="40069" rIns="80138" bIns="40069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1100" b="1" kern="0" dirty="0" smtClean="0">
                  <a:solidFill>
                    <a:srgbClr val="000099"/>
                  </a:solidFill>
                  <a:latin typeface="Arial"/>
                  <a:cs typeface="Arial" panose="020B0604020202020204" pitchFamily="34" charset="0"/>
                </a:rPr>
                <a:t>Региональный интегрированный центр</a:t>
              </a:r>
              <a:endParaRPr kumimoji="0" lang="ru-RU" sz="1100" b="1" kern="0" dirty="0">
                <a:solidFill>
                  <a:srgbClr val="000099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83" name="Стрелка углом 82"/>
            <p:cNvSpPr/>
            <p:nvPr/>
          </p:nvSpPr>
          <p:spPr bwMode="auto">
            <a:xfrm rot="16200000">
              <a:off x="1405871" y="5950774"/>
              <a:ext cx="532829" cy="476453"/>
            </a:xfrm>
            <a:prstGeom prst="bentArrow">
              <a:avLst>
                <a:gd name="adj1" fmla="val 27972"/>
                <a:gd name="adj2" fmla="val 32165"/>
                <a:gd name="adj3" fmla="val 34226"/>
                <a:gd name="adj4" fmla="val 43750"/>
              </a:avLst>
            </a:prstGeom>
            <a:gradFill>
              <a:gsLst>
                <a:gs pos="0">
                  <a:srgbClr val="0070C0"/>
                </a:gs>
                <a:gs pos="100000">
                  <a:schemeClr val="bg1"/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4348" tIns="47174" rIns="94348" bIns="47174"/>
            <a:lstStyle/>
            <a:p>
              <a:pPr>
                <a:spcBef>
                  <a:spcPct val="30000"/>
                </a:spcBef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967122" y="2817108"/>
            <a:ext cx="3584741" cy="3204180"/>
            <a:chOff x="4921877" y="3469493"/>
            <a:chExt cx="3584741" cy="3204180"/>
          </a:xfrm>
        </p:grpSpPr>
        <p:sp>
          <p:nvSpPr>
            <p:cNvPr id="97" name="AutoShape 76"/>
            <p:cNvSpPr>
              <a:spLocks noChangeArrowheads="1"/>
            </p:cNvSpPr>
            <p:nvPr/>
          </p:nvSpPr>
          <p:spPr bwMode="auto">
            <a:xfrm>
              <a:off x="6727240" y="4391640"/>
              <a:ext cx="1765885" cy="246163"/>
            </a:xfrm>
            <a:prstGeom prst="roundRect">
              <a:avLst>
                <a:gd name="adj" fmla="val 8704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 lIns="80138" tIns="40069" rIns="80138" bIns="40069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1000" b="1" kern="0" dirty="0">
                  <a:solidFill>
                    <a:srgbClr val="000099"/>
                  </a:solidFill>
                  <a:latin typeface="Arial"/>
                  <a:cs typeface="Arial" panose="020B0604020202020204" pitchFamily="34" charset="0"/>
                </a:rPr>
                <a:t>Гарантийный фонд</a:t>
              </a:r>
            </a:p>
          </p:txBody>
        </p:sp>
        <p:sp>
          <p:nvSpPr>
            <p:cNvPr id="80" name="AutoShape 76"/>
            <p:cNvSpPr>
              <a:spLocks noChangeArrowheads="1"/>
            </p:cNvSpPr>
            <p:nvPr/>
          </p:nvSpPr>
          <p:spPr bwMode="auto">
            <a:xfrm>
              <a:off x="6270878" y="4928975"/>
              <a:ext cx="2235740" cy="407493"/>
            </a:xfrm>
            <a:prstGeom prst="roundRect">
              <a:avLst>
                <a:gd name="adj" fmla="val 8704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 lIns="80138" tIns="40069" rIns="80138" bIns="40069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1000" b="1" kern="0" dirty="0">
                  <a:solidFill>
                    <a:srgbClr val="000099"/>
                  </a:solidFill>
                  <a:latin typeface="Arial"/>
                  <a:cs typeface="Arial" panose="020B0604020202020204" pitchFamily="34" charset="0"/>
                </a:rPr>
                <a:t>Центр инноваций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1000" b="1" kern="0" dirty="0">
                  <a:solidFill>
                    <a:srgbClr val="000099"/>
                  </a:solidFill>
                  <a:latin typeface="Arial"/>
                  <a:cs typeface="Arial" panose="020B0604020202020204" pitchFamily="34" charset="0"/>
                </a:rPr>
                <a:t> социальной сферы</a:t>
              </a: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4921877" y="3592090"/>
              <a:ext cx="3582361" cy="3081583"/>
              <a:chOff x="4921877" y="3576637"/>
              <a:chExt cx="3582361" cy="3081583"/>
            </a:xfrm>
          </p:grpSpPr>
          <p:sp>
            <p:nvSpPr>
              <p:cNvPr id="16" name="Стрелка вверх 15"/>
              <p:cNvSpPr/>
              <p:nvPr/>
            </p:nvSpPr>
            <p:spPr bwMode="auto">
              <a:xfrm>
                <a:off x="4921877" y="3576637"/>
                <a:ext cx="233362" cy="3081583"/>
              </a:xfrm>
              <a:prstGeom prst="upArrow">
                <a:avLst/>
              </a:prstGeom>
              <a:gradFill flip="none" rotWithShape="1">
                <a:gsLst>
                  <a:gs pos="15000">
                    <a:srgbClr val="0070C0"/>
                  </a:gs>
                  <a:gs pos="50000">
                    <a:schemeClr val="bg1"/>
                  </a:gs>
                  <a:gs pos="100000">
                    <a:srgbClr val="A7CBFF"/>
                  </a:gs>
                </a:gsLst>
                <a:lin ang="162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4348" tIns="47174" rIns="94348" bIns="47174"/>
              <a:lstStyle/>
              <a:p>
                <a:pPr>
                  <a:spcBef>
                    <a:spcPct val="30000"/>
                  </a:spcBef>
                  <a:defRPr/>
                </a:pPr>
                <a:endParaRPr lang="ru-RU">
                  <a:solidFill>
                    <a:srgbClr val="080808"/>
                  </a:solidFill>
                </a:endParaRPr>
              </a:p>
            </p:txBody>
          </p:sp>
          <p:sp>
            <p:nvSpPr>
              <p:cNvPr id="95" name="AutoShape 76"/>
              <p:cNvSpPr>
                <a:spLocks noChangeArrowheads="1"/>
              </p:cNvSpPr>
              <p:nvPr/>
            </p:nvSpPr>
            <p:spPr bwMode="auto">
              <a:xfrm>
                <a:off x="5714624" y="6240070"/>
                <a:ext cx="2781301" cy="246163"/>
              </a:xfrm>
              <a:prstGeom prst="roundRect">
                <a:avLst>
                  <a:gd name="adj" fmla="val 8704"/>
                </a:avLst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square" lIns="80138" tIns="40069" rIns="80138" bIns="40069" anchor="ctr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1000" b="1" kern="0" dirty="0">
                    <a:solidFill>
                      <a:srgbClr val="000099"/>
                    </a:solidFill>
                    <a:latin typeface="Arial"/>
                    <a:cs typeface="Arial" panose="020B0604020202020204" pitchFamily="34" charset="0"/>
                  </a:rPr>
                  <a:t>Центр обучающих программ</a:t>
                </a:r>
              </a:p>
            </p:txBody>
          </p:sp>
          <p:sp>
            <p:nvSpPr>
              <p:cNvPr id="90" name="AutoShape 76"/>
              <p:cNvSpPr>
                <a:spLocks noChangeArrowheads="1"/>
              </p:cNvSpPr>
              <p:nvPr/>
            </p:nvSpPr>
            <p:spPr bwMode="auto">
              <a:xfrm>
                <a:off x="6073541" y="5522718"/>
                <a:ext cx="2430697" cy="407493"/>
              </a:xfrm>
              <a:prstGeom prst="roundRect">
                <a:avLst>
                  <a:gd name="adj" fmla="val 8704"/>
                </a:avLst>
              </a:prstGeom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square" lIns="80138" tIns="40069" rIns="80138" bIns="40069" anchor="ctr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ru-RU" sz="1000" b="1" kern="0" dirty="0">
                    <a:solidFill>
                      <a:srgbClr val="000099"/>
                    </a:solidFill>
                    <a:latin typeface="Arial"/>
                    <a:cs typeface="Arial" panose="020B0604020202020204" pitchFamily="34" charset="0"/>
                  </a:rPr>
                  <a:t>Информационно-консультационный центр </a:t>
                </a:r>
              </a:p>
            </p:txBody>
          </p:sp>
        </p:grpSp>
        <p:sp>
          <p:nvSpPr>
            <p:cNvPr id="98" name="AutoShape 76"/>
            <p:cNvSpPr>
              <a:spLocks noChangeArrowheads="1"/>
            </p:cNvSpPr>
            <p:nvPr/>
          </p:nvSpPr>
          <p:spPr bwMode="auto">
            <a:xfrm>
              <a:off x="6963292" y="3699004"/>
              <a:ext cx="1538145" cy="407493"/>
            </a:xfrm>
            <a:prstGeom prst="roundRect">
              <a:avLst>
                <a:gd name="adj" fmla="val 8704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 lIns="36000" tIns="40069" rIns="36000" bIns="40069" anchor="ctr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1000" b="1" kern="0" dirty="0" smtClean="0">
                  <a:solidFill>
                    <a:srgbClr val="000099"/>
                  </a:solidFill>
                  <a:latin typeface="Arial"/>
                  <a:cs typeface="Arial" panose="020B0604020202020204" pitchFamily="34" charset="0"/>
                </a:rPr>
                <a:t>  Центр </a:t>
              </a:r>
              <a:r>
                <a:rPr kumimoji="0" lang="ru-RU" sz="1000" b="1" kern="0" dirty="0">
                  <a:solidFill>
                    <a:srgbClr val="000099"/>
                  </a:solidFill>
                  <a:latin typeface="Arial"/>
                  <a:cs typeface="Arial" panose="020B0604020202020204" pitchFamily="34" charset="0"/>
                </a:rPr>
                <a:t>финансовой поддержки</a:t>
              </a:r>
            </a:p>
          </p:txBody>
        </p:sp>
        <p:sp>
          <p:nvSpPr>
            <p:cNvPr id="106" name="Стрелка углом 105"/>
            <p:cNvSpPr/>
            <p:nvPr/>
          </p:nvSpPr>
          <p:spPr bwMode="auto">
            <a:xfrm rot="16200000">
              <a:off x="6280126" y="3667435"/>
              <a:ext cx="539884" cy="144000"/>
            </a:xfrm>
            <a:prstGeom prst="bentArrow">
              <a:avLst>
                <a:gd name="adj1" fmla="val 49776"/>
                <a:gd name="adj2" fmla="val 32165"/>
                <a:gd name="adj3" fmla="val 49928"/>
                <a:gd name="adj4" fmla="val 43750"/>
              </a:avLst>
            </a:prstGeom>
            <a:gradFill>
              <a:gsLst>
                <a:gs pos="0">
                  <a:srgbClr val="0070C0"/>
                </a:gs>
                <a:gs pos="100000">
                  <a:schemeClr val="bg1"/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4348" tIns="47174" rIns="94348" bIns="47174"/>
            <a:lstStyle/>
            <a:p>
              <a:pPr>
                <a:spcBef>
                  <a:spcPct val="30000"/>
                </a:spcBef>
                <a:defRPr/>
              </a:pPr>
              <a:endParaRPr lang="ru-RU">
                <a:solidFill>
                  <a:srgbClr val="080808"/>
                </a:solidFill>
              </a:endParaRPr>
            </a:p>
          </p:txBody>
        </p:sp>
      </p:grp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0" y="795147"/>
            <a:ext cx="9144001" cy="360000"/>
          </a:xfrm>
          <a:prstGeom prst="rect">
            <a:avLst/>
          </a:prstGeom>
          <a:gradFill>
            <a:gsLst>
              <a:gs pos="0">
                <a:srgbClr val="5E9EFF">
                  <a:alpha val="3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80039" tIns="40022" rIns="80039" bIns="40022" anchor="ctr"/>
          <a:lstStyle/>
          <a:p>
            <a:pPr algn="ctr"/>
            <a:r>
              <a:rPr lang="ru-RU" sz="1400" b="1" i="1" dirty="0" smtClean="0">
                <a:solidFill>
                  <a:srgbClr val="0000FF">
                    <a:lumMod val="50000"/>
                  </a:srgbClr>
                </a:solidFill>
                <a:latin typeface="Arial"/>
              </a:rPr>
              <a:t>ИНВЕСТИЦИОННЫЙ КЛИМАТ И ИНВЕСТИЦИОННАЯ ПОЛИТИКА (инфраструктура)</a:t>
            </a:r>
            <a:endParaRPr lang="ru-RU" sz="1400" b="1" i="1" dirty="0">
              <a:solidFill>
                <a:srgbClr val="0000FF">
                  <a:lumMod val="50000"/>
                </a:srgbClr>
              </a:solidFill>
              <a:latin typeface="Arial"/>
            </a:endParaRPr>
          </a:p>
        </p:txBody>
      </p:sp>
      <p:sp>
        <p:nvSpPr>
          <p:cNvPr id="63" name="TextBox 69"/>
          <p:cNvSpPr txBox="1">
            <a:spLocks noChangeArrowheads="1"/>
          </p:cNvSpPr>
          <p:nvPr/>
        </p:nvSpPr>
        <p:spPr bwMode="auto">
          <a:xfrm>
            <a:off x="0" y="1124744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 smtClean="0">
                <a:solidFill>
                  <a:srgbClr val="000099"/>
                </a:solidFill>
                <a:latin typeface="Arial" charset="0"/>
              </a:rPr>
              <a:t>Инфраструктура поддержки </a:t>
            </a:r>
            <a:r>
              <a:rPr lang="ru-RU" altLang="ru-RU" b="1" i="1" dirty="0">
                <a:solidFill>
                  <a:srgbClr val="000099"/>
                </a:solidFill>
                <a:latin typeface="Arial" charset="0"/>
              </a:rPr>
              <a:t>инвестиционной деятельности</a:t>
            </a:r>
          </a:p>
        </p:txBody>
      </p:sp>
      <p:sp>
        <p:nvSpPr>
          <p:cNvPr id="65" name="Овал 64"/>
          <p:cNvSpPr/>
          <p:nvPr/>
        </p:nvSpPr>
        <p:spPr bwMode="auto">
          <a:xfrm>
            <a:off x="6388123" y="3573016"/>
            <a:ext cx="544914" cy="53169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</a:gradFill>
          <a:ln w="920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tIns="0" rIns="36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i="1" kern="0" dirty="0" smtClean="0">
                <a:solidFill>
                  <a:srgbClr val="0000FF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ГФ</a:t>
            </a:r>
            <a:endParaRPr lang="ru-RU" sz="900" b="1" i="1" kern="0" dirty="0">
              <a:solidFill>
                <a:srgbClr val="0000FF">
                  <a:lumMod val="50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2" name="Овал 71"/>
          <p:cNvSpPr/>
          <p:nvPr/>
        </p:nvSpPr>
        <p:spPr bwMode="auto">
          <a:xfrm>
            <a:off x="6012160" y="4186551"/>
            <a:ext cx="544914" cy="53169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</a:gradFill>
          <a:ln w="920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i="1" kern="0" dirty="0" smtClean="0">
                <a:solidFill>
                  <a:srgbClr val="0000FF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ЦИСС</a:t>
            </a:r>
            <a:endParaRPr lang="ru-RU" sz="900" b="1" i="1" kern="0" dirty="0">
              <a:solidFill>
                <a:srgbClr val="0000FF">
                  <a:lumMod val="50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3" name="Овал 72"/>
          <p:cNvSpPr/>
          <p:nvPr/>
        </p:nvSpPr>
        <p:spPr bwMode="auto">
          <a:xfrm>
            <a:off x="6685519" y="2967570"/>
            <a:ext cx="544914" cy="53169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</a:gradFill>
          <a:ln w="920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i="1" kern="0" dirty="0" smtClean="0">
                <a:solidFill>
                  <a:srgbClr val="0000FF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ЦФП</a:t>
            </a:r>
            <a:endParaRPr lang="ru-RU" sz="900" b="1" i="1" kern="0" dirty="0">
              <a:solidFill>
                <a:srgbClr val="0000FF">
                  <a:lumMod val="50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5" name="Овал 74"/>
          <p:cNvSpPr/>
          <p:nvPr/>
        </p:nvSpPr>
        <p:spPr bwMode="auto">
          <a:xfrm>
            <a:off x="4860032" y="5991416"/>
            <a:ext cx="544914" cy="53169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</a:gradFill>
          <a:ln w="920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i="1" kern="0" dirty="0" err="1" smtClean="0">
                <a:solidFill>
                  <a:srgbClr val="0000FF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ЦБи</a:t>
            </a:r>
            <a:endParaRPr lang="ru-RU" sz="900" b="1" i="1" kern="0" dirty="0">
              <a:solidFill>
                <a:srgbClr val="0000FF">
                  <a:lumMod val="50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6" name="Овал 75"/>
          <p:cNvSpPr/>
          <p:nvPr/>
        </p:nvSpPr>
        <p:spPr bwMode="auto">
          <a:xfrm>
            <a:off x="5280320" y="5425119"/>
            <a:ext cx="544914" cy="53169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</a:gradFill>
          <a:ln w="920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i="1" kern="0" dirty="0" smtClean="0">
                <a:solidFill>
                  <a:srgbClr val="0000FF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ЦОП</a:t>
            </a:r>
            <a:endParaRPr lang="ru-RU" sz="900" b="1" i="1" kern="0" dirty="0">
              <a:solidFill>
                <a:srgbClr val="0000FF">
                  <a:lumMod val="50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7" name="Овал 76"/>
          <p:cNvSpPr/>
          <p:nvPr/>
        </p:nvSpPr>
        <p:spPr bwMode="auto">
          <a:xfrm>
            <a:off x="5652120" y="4797152"/>
            <a:ext cx="544914" cy="53169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</a:gradFill>
          <a:ln w="920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i="1" kern="0" dirty="0" smtClean="0">
                <a:solidFill>
                  <a:srgbClr val="0000FF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ИКЦ</a:t>
            </a:r>
            <a:endParaRPr lang="ru-RU" sz="900" b="1" i="1" kern="0" dirty="0">
              <a:solidFill>
                <a:srgbClr val="0000FF">
                  <a:lumMod val="50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08" name="AutoShape 76"/>
          <p:cNvSpPr>
            <a:spLocks noChangeArrowheads="1"/>
          </p:cNvSpPr>
          <p:nvPr/>
        </p:nvSpPr>
        <p:spPr bwMode="auto">
          <a:xfrm>
            <a:off x="1259632" y="4827447"/>
            <a:ext cx="3240360" cy="245550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80138" tIns="40069" rIns="80138" bIns="40069" anchor="ctr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000" b="1" kern="0" dirty="0">
                <a:solidFill>
                  <a:srgbClr val="000099"/>
                </a:solidFill>
                <a:latin typeface="Arial"/>
                <a:cs typeface="Arial" panose="020B0604020202020204" pitchFamily="34" charset="0"/>
              </a:rPr>
              <a:t>Центр </a:t>
            </a:r>
            <a:r>
              <a:rPr kumimoji="0" lang="ru-RU" sz="1000" b="1" kern="0" dirty="0" smtClean="0">
                <a:solidFill>
                  <a:srgbClr val="000099"/>
                </a:solidFill>
                <a:latin typeface="Arial"/>
                <a:cs typeface="Arial" panose="020B0604020202020204" pitchFamily="34" charset="0"/>
              </a:rPr>
              <a:t>патентования</a:t>
            </a:r>
            <a:endParaRPr kumimoji="0" lang="ru-RU" sz="1000" b="1" kern="0" dirty="0">
              <a:solidFill>
                <a:srgbClr val="000099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09" name="AutoShape 76"/>
          <p:cNvSpPr>
            <a:spLocks noChangeArrowheads="1"/>
          </p:cNvSpPr>
          <p:nvPr/>
        </p:nvSpPr>
        <p:spPr bwMode="auto">
          <a:xfrm>
            <a:off x="2241355" y="3920387"/>
            <a:ext cx="2266950" cy="245385"/>
          </a:xfrm>
          <a:prstGeom prst="roundRect">
            <a:avLst>
              <a:gd name="adj" fmla="val 8704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80138" tIns="40069" rIns="80138" bIns="40069" anchor="ctr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000" b="1" kern="0" dirty="0">
                <a:solidFill>
                  <a:srgbClr val="000099"/>
                </a:solidFill>
                <a:latin typeface="Arial"/>
                <a:cs typeface="Arial" panose="020B0604020202020204" pitchFamily="34" charset="0"/>
              </a:rPr>
              <a:t>Центр </a:t>
            </a:r>
            <a:r>
              <a:rPr kumimoji="0" lang="ru-RU" sz="1000" b="1" kern="0" dirty="0" err="1" smtClean="0">
                <a:solidFill>
                  <a:srgbClr val="000099"/>
                </a:solidFill>
                <a:latin typeface="Arial"/>
                <a:cs typeface="Arial" panose="020B0604020202020204" pitchFamily="34" charset="0"/>
              </a:rPr>
              <a:t>прототипирования</a:t>
            </a:r>
            <a:endParaRPr kumimoji="0" lang="ru-RU" sz="1000" b="1" kern="0" dirty="0">
              <a:solidFill>
                <a:srgbClr val="000099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07" name="Овал 106"/>
          <p:cNvSpPr/>
          <p:nvPr/>
        </p:nvSpPr>
        <p:spPr bwMode="auto">
          <a:xfrm>
            <a:off x="2151474" y="3743726"/>
            <a:ext cx="544914" cy="531691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</a:gradFill>
          <a:ln w="920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tIns="0" rIns="36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i="1" kern="0" dirty="0" smtClean="0">
                <a:solidFill>
                  <a:srgbClr val="0000FF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ЦП</a:t>
            </a:r>
            <a:endParaRPr lang="ru-RU" sz="900" b="1" i="1" kern="0" dirty="0">
              <a:solidFill>
                <a:srgbClr val="0000FF">
                  <a:lumMod val="50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0" name="Овал 109"/>
          <p:cNvSpPr/>
          <p:nvPr/>
        </p:nvSpPr>
        <p:spPr bwMode="auto">
          <a:xfrm>
            <a:off x="1611359" y="4149080"/>
            <a:ext cx="544914" cy="531691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</a:gradFill>
          <a:ln w="920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tIns="0" rIns="36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i="1" kern="0" dirty="0" smtClean="0">
                <a:solidFill>
                  <a:srgbClr val="0000FF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ЦКР</a:t>
            </a:r>
            <a:endParaRPr lang="ru-RU" sz="900" b="1" i="1" kern="0" dirty="0">
              <a:solidFill>
                <a:srgbClr val="0000FF">
                  <a:lumMod val="50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1" name="Овал 110"/>
          <p:cNvSpPr/>
          <p:nvPr/>
        </p:nvSpPr>
        <p:spPr bwMode="auto">
          <a:xfrm>
            <a:off x="1866846" y="6237312"/>
            <a:ext cx="544914" cy="531691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</a:gradFill>
          <a:ln w="920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tIns="0" rIns="36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i="1" kern="0" dirty="0" smtClean="0">
                <a:solidFill>
                  <a:srgbClr val="0000FF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РИЦ</a:t>
            </a:r>
            <a:endParaRPr lang="ru-RU" sz="900" b="1" i="1" kern="0" dirty="0">
              <a:solidFill>
                <a:srgbClr val="0000FF">
                  <a:lumMod val="50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2" name="Овал 111"/>
          <p:cNvSpPr/>
          <p:nvPr/>
        </p:nvSpPr>
        <p:spPr bwMode="auto">
          <a:xfrm>
            <a:off x="1105201" y="4611571"/>
            <a:ext cx="544914" cy="531691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</a:gradFill>
          <a:ln w="920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tIns="0" rIns="36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i="1" kern="0" dirty="0" smtClean="0">
                <a:solidFill>
                  <a:srgbClr val="0000FF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ЦП</a:t>
            </a:r>
            <a:endParaRPr lang="ru-RU" sz="900" b="1" i="1" kern="0" dirty="0">
              <a:solidFill>
                <a:srgbClr val="0000FF">
                  <a:lumMod val="50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3" name="Овал 112"/>
          <p:cNvSpPr/>
          <p:nvPr/>
        </p:nvSpPr>
        <p:spPr bwMode="auto">
          <a:xfrm>
            <a:off x="572804" y="5027106"/>
            <a:ext cx="544914" cy="531691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2700000" scaled="1"/>
          </a:gradFill>
          <a:ln w="920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36000" tIns="0" rIns="36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i="1" kern="0" dirty="0" smtClean="0">
                <a:solidFill>
                  <a:srgbClr val="0000FF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РЦИ</a:t>
            </a:r>
            <a:endParaRPr lang="ru-RU" sz="900" b="1" i="1" kern="0" dirty="0">
              <a:solidFill>
                <a:srgbClr val="0000FF">
                  <a:lumMod val="50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1" name="Овал 70"/>
          <p:cNvSpPr/>
          <p:nvPr/>
        </p:nvSpPr>
        <p:spPr bwMode="auto">
          <a:xfrm>
            <a:off x="436558" y="3056316"/>
            <a:ext cx="705151" cy="72750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0" scaled="0"/>
          </a:gradFill>
          <a:ln w="920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3" y="3127776"/>
            <a:ext cx="6032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Овал 73"/>
          <p:cNvSpPr/>
          <p:nvPr/>
        </p:nvSpPr>
        <p:spPr bwMode="auto">
          <a:xfrm>
            <a:off x="431102" y="2189690"/>
            <a:ext cx="705151" cy="72750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0" scaled="0"/>
          </a:gradFill>
          <a:ln w="920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29515"/>
            <a:ext cx="55403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Овал 77"/>
          <p:cNvSpPr/>
          <p:nvPr/>
        </p:nvSpPr>
        <p:spPr bwMode="auto">
          <a:xfrm>
            <a:off x="424344" y="1316335"/>
            <a:ext cx="705151" cy="72750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0" scaled="0"/>
          </a:gradFill>
          <a:ln w="920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6" y="1367238"/>
            <a:ext cx="1230564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Овал 85"/>
          <p:cNvSpPr/>
          <p:nvPr/>
        </p:nvSpPr>
        <p:spPr bwMode="auto">
          <a:xfrm>
            <a:off x="4793757" y="1384421"/>
            <a:ext cx="705151" cy="72750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0" scaled="0"/>
          </a:gradFill>
          <a:ln w="920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71" y="1507265"/>
            <a:ext cx="5127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Овал 86"/>
          <p:cNvSpPr/>
          <p:nvPr/>
        </p:nvSpPr>
        <p:spPr bwMode="auto">
          <a:xfrm>
            <a:off x="4810473" y="2189689"/>
            <a:ext cx="705151" cy="72750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0" scaled="0"/>
          </a:gradFill>
          <a:ln w="920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22" y="2296032"/>
            <a:ext cx="54292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57844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Базовая">
      <a:dk1>
        <a:srgbClr val="080808"/>
      </a:dk1>
      <a:lt1>
        <a:sysClr val="window" lastClr="FFFFFF"/>
      </a:lt1>
      <a:dk2>
        <a:srgbClr val="0000FF"/>
      </a:dk2>
      <a:lt2>
        <a:srgbClr val="EEECE1"/>
      </a:lt2>
      <a:accent1>
        <a:srgbClr val="0000FF"/>
      </a:accent1>
      <a:accent2>
        <a:srgbClr val="FF0000"/>
      </a:accent2>
      <a:accent3>
        <a:srgbClr val="00B050"/>
      </a:accent3>
      <a:accent4>
        <a:srgbClr val="7030A0"/>
      </a:accent4>
      <a:accent5>
        <a:srgbClr val="FFFF00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4348" tIns="47174" rIns="94348" bIns="4717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4348" tIns="47174" rIns="94348" bIns="4717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Базовая">
      <a:dk1>
        <a:srgbClr val="080808"/>
      </a:dk1>
      <a:lt1>
        <a:sysClr val="window" lastClr="FFFFFF"/>
      </a:lt1>
      <a:dk2>
        <a:srgbClr val="0000FF"/>
      </a:dk2>
      <a:lt2>
        <a:srgbClr val="EEECE1"/>
      </a:lt2>
      <a:accent1>
        <a:srgbClr val="0000FF"/>
      </a:accent1>
      <a:accent2>
        <a:srgbClr val="FF0000"/>
      </a:accent2>
      <a:accent3>
        <a:srgbClr val="00B050"/>
      </a:accent3>
      <a:accent4>
        <a:srgbClr val="7030A0"/>
      </a:accent4>
      <a:accent5>
        <a:srgbClr val="FFFF00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4348" tIns="47174" rIns="94348" bIns="4717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4348" tIns="47174" rIns="94348" bIns="4717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Базовая">
      <a:dk1>
        <a:srgbClr val="080808"/>
      </a:dk1>
      <a:lt1>
        <a:sysClr val="window" lastClr="FFFFFF"/>
      </a:lt1>
      <a:dk2>
        <a:srgbClr val="0000FF"/>
      </a:dk2>
      <a:lt2>
        <a:srgbClr val="EEECE1"/>
      </a:lt2>
      <a:accent1>
        <a:srgbClr val="0000FF"/>
      </a:accent1>
      <a:accent2>
        <a:srgbClr val="FF0000"/>
      </a:accent2>
      <a:accent3>
        <a:srgbClr val="00B050"/>
      </a:accent3>
      <a:accent4>
        <a:srgbClr val="7030A0"/>
      </a:accent4>
      <a:accent5>
        <a:srgbClr val="FFFF00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4348" tIns="47174" rIns="94348" bIns="4717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4348" tIns="47174" rIns="94348" bIns="4717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Базовая">
      <a:dk1>
        <a:srgbClr val="080808"/>
      </a:dk1>
      <a:lt1>
        <a:sysClr val="window" lastClr="FFFFFF"/>
      </a:lt1>
      <a:dk2>
        <a:srgbClr val="0000FF"/>
      </a:dk2>
      <a:lt2>
        <a:srgbClr val="EEECE1"/>
      </a:lt2>
      <a:accent1>
        <a:srgbClr val="0000FF"/>
      </a:accent1>
      <a:accent2>
        <a:srgbClr val="FF0000"/>
      </a:accent2>
      <a:accent3>
        <a:srgbClr val="00B050"/>
      </a:accent3>
      <a:accent4>
        <a:srgbClr val="7030A0"/>
      </a:accent4>
      <a:accent5>
        <a:srgbClr val="FFFF00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4348" tIns="47174" rIns="94348" bIns="4717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4348" tIns="47174" rIns="94348" bIns="4717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рай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  <a:fontScheme name="Край">
    <a:majorFont>
      <a:latin typeface="Garamond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Край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  <a:fontScheme name="Край">
    <a:majorFont>
      <a:latin typeface="Garamond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51530</TotalTime>
  <Words>1808</Words>
  <Application>Microsoft Office PowerPoint</Application>
  <PresentationFormat>Экран (4:3)</PresentationFormat>
  <Paragraphs>515</Paragraphs>
  <Slides>17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Неизвестный</dc:creator>
  <cp:lastModifiedBy>Коваленко Евгений Николаевич</cp:lastModifiedBy>
  <cp:revision>5513</cp:revision>
  <cp:lastPrinted>2016-03-14T13:26:24Z</cp:lastPrinted>
  <dcterms:created xsi:type="dcterms:W3CDTF">2001-06-24T16:56:19Z</dcterms:created>
  <dcterms:modified xsi:type="dcterms:W3CDTF">2016-03-15T12:57:00Z</dcterms:modified>
</cp:coreProperties>
</file>